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1"/>
  </p:notesMasterIdLst>
  <p:sldIdLst>
    <p:sldId id="273" r:id="rId2"/>
    <p:sldId id="294" r:id="rId3"/>
    <p:sldId id="275" r:id="rId4"/>
    <p:sldId id="295" r:id="rId5"/>
    <p:sldId id="277" r:id="rId6"/>
    <p:sldId id="296" r:id="rId7"/>
    <p:sldId id="297" r:id="rId8"/>
    <p:sldId id="298" r:id="rId9"/>
    <p:sldId id="27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281" r:id="rId19"/>
    <p:sldId id="282" r:id="rId20"/>
    <p:sldId id="283" r:id="rId21"/>
    <p:sldId id="286" r:id="rId22"/>
    <p:sldId id="289" r:id="rId23"/>
    <p:sldId id="290" r:id="rId24"/>
    <p:sldId id="291" r:id="rId25"/>
    <p:sldId id="292" r:id="rId26"/>
    <p:sldId id="293" r:id="rId27"/>
    <p:sldId id="269" r:id="rId28"/>
    <p:sldId id="279" r:id="rId29"/>
    <p:sldId id="280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5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E9D19C-F366-4922-A8A8-F8CB91DEF0C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9F1B9628-7627-4A7F-A7CF-90C4AD4CF9CA}">
      <dgm:prSet phldrT="[Texto]"/>
      <dgm:spPr/>
      <dgm:t>
        <a:bodyPr/>
        <a:lstStyle/>
        <a:p>
          <a:r>
            <a:rPr lang="es-ES" b="1" dirty="0"/>
            <a:t>1960</a:t>
          </a:r>
        </a:p>
        <a:p>
          <a:r>
            <a:rPr lang="es-ES" dirty="0"/>
            <a:t>Verificación</a:t>
          </a:r>
          <a:endParaRPr lang="es-AR" dirty="0"/>
        </a:p>
      </dgm:t>
    </dgm:pt>
    <dgm:pt modelId="{52E66ADB-40C9-4606-8DD8-55BD22C1BAAE}" type="parTrans" cxnId="{CCC02B43-67F5-41B7-A04B-CB10734B2729}">
      <dgm:prSet/>
      <dgm:spPr/>
      <dgm:t>
        <a:bodyPr/>
        <a:lstStyle/>
        <a:p>
          <a:endParaRPr lang="es-AR"/>
        </a:p>
      </dgm:t>
    </dgm:pt>
    <dgm:pt modelId="{6B5EB4BB-205F-4B34-9801-4A7BF4EE0F0A}" type="sibTrans" cxnId="{CCC02B43-67F5-41B7-A04B-CB10734B2729}">
      <dgm:prSet/>
      <dgm:spPr/>
      <dgm:t>
        <a:bodyPr/>
        <a:lstStyle/>
        <a:p>
          <a:endParaRPr lang="es-AR"/>
        </a:p>
      </dgm:t>
    </dgm:pt>
    <dgm:pt modelId="{D383E46A-9F5C-45A1-A538-B7B25C92186D}">
      <dgm:prSet phldrT="[Texto]"/>
      <dgm:spPr/>
      <dgm:t>
        <a:bodyPr/>
        <a:lstStyle/>
        <a:p>
          <a:r>
            <a:rPr lang="es-ES" b="1" dirty="0"/>
            <a:t>1990</a:t>
          </a:r>
        </a:p>
        <a:p>
          <a:r>
            <a:rPr lang="es-ES" dirty="0"/>
            <a:t>Control de Procesos</a:t>
          </a:r>
          <a:endParaRPr lang="es-AR" dirty="0"/>
        </a:p>
      </dgm:t>
    </dgm:pt>
    <dgm:pt modelId="{81EAC075-8F54-4264-BA90-06B54C5274FD}" type="parTrans" cxnId="{917A73F5-C102-4B11-A0BB-EE56F90ACA0C}">
      <dgm:prSet/>
      <dgm:spPr/>
      <dgm:t>
        <a:bodyPr/>
        <a:lstStyle/>
        <a:p>
          <a:endParaRPr lang="es-AR"/>
        </a:p>
      </dgm:t>
    </dgm:pt>
    <dgm:pt modelId="{9AB45C39-E06C-45BC-AFFD-4B2F9E40DD73}" type="sibTrans" cxnId="{917A73F5-C102-4B11-A0BB-EE56F90ACA0C}">
      <dgm:prSet/>
      <dgm:spPr/>
      <dgm:t>
        <a:bodyPr/>
        <a:lstStyle/>
        <a:p>
          <a:endParaRPr lang="es-AR"/>
        </a:p>
      </dgm:t>
    </dgm:pt>
    <dgm:pt modelId="{23C66316-8EC6-4A97-8CE2-E9A6C2A61FC0}">
      <dgm:prSet phldrT="[Texto]"/>
      <dgm:spPr/>
      <dgm:t>
        <a:bodyPr/>
        <a:lstStyle/>
        <a:p>
          <a:r>
            <a:rPr lang="es-ES" b="1" dirty="0"/>
            <a:t>2000</a:t>
          </a:r>
        </a:p>
        <a:p>
          <a:r>
            <a:rPr lang="es-ES" dirty="0"/>
            <a:t>Mejora y Aprendizaje</a:t>
          </a:r>
          <a:endParaRPr lang="es-AR" dirty="0"/>
        </a:p>
      </dgm:t>
    </dgm:pt>
    <dgm:pt modelId="{1EC632D5-A7C5-466C-B17E-A126939513BB}" type="parTrans" cxnId="{E5CD424C-BB03-4F40-B33B-F79DB3F50DEF}">
      <dgm:prSet/>
      <dgm:spPr/>
      <dgm:t>
        <a:bodyPr/>
        <a:lstStyle/>
        <a:p>
          <a:endParaRPr lang="es-AR"/>
        </a:p>
      </dgm:t>
    </dgm:pt>
    <dgm:pt modelId="{B75BA7EB-A233-4AB5-BBCD-20E41B1FDA07}" type="sibTrans" cxnId="{E5CD424C-BB03-4F40-B33B-F79DB3F50DEF}">
      <dgm:prSet/>
      <dgm:spPr/>
      <dgm:t>
        <a:bodyPr/>
        <a:lstStyle/>
        <a:p>
          <a:endParaRPr lang="es-AR"/>
        </a:p>
      </dgm:t>
    </dgm:pt>
    <dgm:pt modelId="{6AA3C3BA-1A3C-45D0-977A-BD726587C160}">
      <dgm:prSet/>
      <dgm:spPr/>
      <dgm:t>
        <a:bodyPr/>
        <a:lstStyle/>
        <a:p>
          <a:r>
            <a:rPr lang="es-ES" b="1" dirty="0"/>
            <a:t>2010</a:t>
          </a:r>
        </a:p>
        <a:p>
          <a:r>
            <a:rPr lang="es-ES" dirty="0"/>
            <a:t>Sostenibilidad</a:t>
          </a:r>
          <a:endParaRPr lang="es-AR" dirty="0"/>
        </a:p>
      </dgm:t>
    </dgm:pt>
    <dgm:pt modelId="{E440E38B-4398-46C7-9830-4D5C5AA1B513}" type="parTrans" cxnId="{C2A9177A-F4FB-473E-938E-15DB25B99CD4}">
      <dgm:prSet/>
      <dgm:spPr/>
      <dgm:t>
        <a:bodyPr/>
        <a:lstStyle/>
        <a:p>
          <a:endParaRPr lang="es-AR"/>
        </a:p>
      </dgm:t>
    </dgm:pt>
    <dgm:pt modelId="{F508FD91-62DA-474B-8443-1FB1914A02C8}" type="sibTrans" cxnId="{C2A9177A-F4FB-473E-938E-15DB25B99CD4}">
      <dgm:prSet/>
      <dgm:spPr/>
      <dgm:t>
        <a:bodyPr/>
        <a:lstStyle/>
        <a:p>
          <a:endParaRPr lang="es-AR"/>
        </a:p>
      </dgm:t>
    </dgm:pt>
    <dgm:pt modelId="{A9A06B49-65E5-43D3-91E0-7B60AF1FA384}" type="pres">
      <dgm:prSet presAssocID="{99E9D19C-F366-4922-A8A8-F8CB91DEF0C4}" presName="CompostProcess" presStyleCnt="0">
        <dgm:presLayoutVars>
          <dgm:dir/>
          <dgm:resizeHandles val="exact"/>
        </dgm:presLayoutVars>
      </dgm:prSet>
      <dgm:spPr/>
    </dgm:pt>
    <dgm:pt modelId="{A71B867C-F22B-4291-A3EF-9FE3D3E0397A}" type="pres">
      <dgm:prSet presAssocID="{99E9D19C-F366-4922-A8A8-F8CB91DEF0C4}" presName="arrow" presStyleLbl="bgShp" presStyleIdx="0" presStyleCnt="1" custScaleX="117647" custLinFactNeighborX="0" custLinFactNeighborY="20716"/>
      <dgm:spPr/>
    </dgm:pt>
    <dgm:pt modelId="{C073D288-75CF-4E79-BF22-C5C1A76A04A6}" type="pres">
      <dgm:prSet presAssocID="{99E9D19C-F366-4922-A8A8-F8CB91DEF0C4}" presName="linearProcess" presStyleCnt="0"/>
      <dgm:spPr/>
    </dgm:pt>
    <dgm:pt modelId="{D91D9773-4450-4AFE-9C03-58173464CD66}" type="pres">
      <dgm:prSet presAssocID="{9F1B9628-7627-4A7F-A7CF-90C4AD4CF9CA}" presName="textNode" presStyleLbl="node1" presStyleIdx="0" presStyleCnt="4" custScaleX="58472" custLinFactX="-5601" custLinFactNeighborX="-100000" custLinFactNeighborY="-191">
        <dgm:presLayoutVars>
          <dgm:bulletEnabled val="1"/>
        </dgm:presLayoutVars>
      </dgm:prSet>
      <dgm:spPr/>
    </dgm:pt>
    <dgm:pt modelId="{689F3B17-646A-4FC2-98FE-D4DA5E84F584}" type="pres">
      <dgm:prSet presAssocID="{6B5EB4BB-205F-4B34-9801-4A7BF4EE0F0A}" presName="sibTrans" presStyleCnt="0"/>
      <dgm:spPr/>
    </dgm:pt>
    <dgm:pt modelId="{15F52EB4-949F-4550-81F6-22B2A3ED2979}" type="pres">
      <dgm:prSet presAssocID="{D383E46A-9F5C-45A1-A538-B7B25C92186D}" presName="textNode" presStyleLbl="node1" presStyleIdx="1" presStyleCnt="4" custScaleX="64442" custLinFactX="-2645" custLinFactNeighborX="-100000" custLinFactNeighborY="-191">
        <dgm:presLayoutVars>
          <dgm:bulletEnabled val="1"/>
        </dgm:presLayoutVars>
      </dgm:prSet>
      <dgm:spPr/>
    </dgm:pt>
    <dgm:pt modelId="{530FAB3E-002F-4AF0-877F-1F2D4D103FA2}" type="pres">
      <dgm:prSet presAssocID="{9AB45C39-E06C-45BC-AFFD-4B2F9E40DD73}" presName="sibTrans" presStyleCnt="0"/>
      <dgm:spPr/>
    </dgm:pt>
    <dgm:pt modelId="{CB1F7D2F-0E93-4A28-B38A-2D7DA1B00DC3}" type="pres">
      <dgm:prSet presAssocID="{23C66316-8EC6-4A97-8CE2-E9A6C2A61FC0}" presName="textNode" presStyleLbl="node1" presStyleIdx="2" presStyleCnt="4" custScaleX="67664" custLinFactX="-2457" custLinFactNeighborX="-100000" custLinFactNeighborY="-191">
        <dgm:presLayoutVars>
          <dgm:bulletEnabled val="1"/>
        </dgm:presLayoutVars>
      </dgm:prSet>
      <dgm:spPr/>
    </dgm:pt>
    <dgm:pt modelId="{5092EA4F-0B47-418A-B692-37A61E6A459D}" type="pres">
      <dgm:prSet presAssocID="{B75BA7EB-A233-4AB5-BBCD-20E41B1FDA07}" presName="sibTrans" presStyleCnt="0"/>
      <dgm:spPr/>
    </dgm:pt>
    <dgm:pt modelId="{76009E18-DE97-4C0A-A240-3E96ADC96EBC}" type="pres">
      <dgm:prSet presAssocID="{6AA3C3BA-1A3C-45D0-977A-BD726587C160}" presName="textNode" presStyleLbl="node1" presStyleIdx="3" presStyleCnt="4" custScaleX="67597" custLinFactX="-2287" custLinFactNeighborX="-100000" custLinFactNeighborY="-191">
        <dgm:presLayoutVars>
          <dgm:bulletEnabled val="1"/>
        </dgm:presLayoutVars>
      </dgm:prSet>
      <dgm:spPr/>
    </dgm:pt>
  </dgm:ptLst>
  <dgm:cxnLst>
    <dgm:cxn modelId="{1F74202B-723A-4F95-AB91-095A38A2C013}" type="presOf" srcId="{9F1B9628-7627-4A7F-A7CF-90C4AD4CF9CA}" destId="{D91D9773-4450-4AFE-9C03-58173464CD66}" srcOrd="0" destOrd="0" presId="urn:microsoft.com/office/officeart/2005/8/layout/hProcess9"/>
    <dgm:cxn modelId="{CCC02B43-67F5-41B7-A04B-CB10734B2729}" srcId="{99E9D19C-F366-4922-A8A8-F8CB91DEF0C4}" destId="{9F1B9628-7627-4A7F-A7CF-90C4AD4CF9CA}" srcOrd="0" destOrd="0" parTransId="{52E66ADB-40C9-4606-8DD8-55BD22C1BAAE}" sibTransId="{6B5EB4BB-205F-4B34-9801-4A7BF4EE0F0A}"/>
    <dgm:cxn modelId="{E5CD424C-BB03-4F40-B33B-F79DB3F50DEF}" srcId="{99E9D19C-F366-4922-A8A8-F8CB91DEF0C4}" destId="{23C66316-8EC6-4A97-8CE2-E9A6C2A61FC0}" srcOrd="2" destOrd="0" parTransId="{1EC632D5-A7C5-466C-B17E-A126939513BB}" sibTransId="{B75BA7EB-A233-4AB5-BBCD-20E41B1FDA07}"/>
    <dgm:cxn modelId="{C2A9177A-F4FB-473E-938E-15DB25B99CD4}" srcId="{99E9D19C-F366-4922-A8A8-F8CB91DEF0C4}" destId="{6AA3C3BA-1A3C-45D0-977A-BD726587C160}" srcOrd="3" destOrd="0" parTransId="{E440E38B-4398-46C7-9830-4D5C5AA1B513}" sibTransId="{F508FD91-62DA-474B-8443-1FB1914A02C8}"/>
    <dgm:cxn modelId="{69AA507D-BF33-4925-B357-B559B2A51677}" type="presOf" srcId="{D383E46A-9F5C-45A1-A538-B7B25C92186D}" destId="{15F52EB4-949F-4550-81F6-22B2A3ED2979}" srcOrd="0" destOrd="0" presId="urn:microsoft.com/office/officeart/2005/8/layout/hProcess9"/>
    <dgm:cxn modelId="{95FB529F-D63F-451C-8065-54B9E59D4442}" type="presOf" srcId="{99E9D19C-F366-4922-A8A8-F8CB91DEF0C4}" destId="{A9A06B49-65E5-43D3-91E0-7B60AF1FA384}" srcOrd="0" destOrd="0" presId="urn:microsoft.com/office/officeart/2005/8/layout/hProcess9"/>
    <dgm:cxn modelId="{0AB4F4CA-5DBC-41E3-A38C-305485654323}" type="presOf" srcId="{6AA3C3BA-1A3C-45D0-977A-BD726587C160}" destId="{76009E18-DE97-4C0A-A240-3E96ADC96EBC}" srcOrd="0" destOrd="0" presId="urn:microsoft.com/office/officeart/2005/8/layout/hProcess9"/>
    <dgm:cxn modelId="{917A73F5-C102-4B11-A0BB-EE56F90ACA0C}" srcId="{99E9D19C-F366-4922-A8A8-F8CB91DEF0C4}" destId="{D383E46A-9F5C-45A1-A538-B7B25C92186D}" srcOrd="1" destOrd="0" parTransId="{81EAC075-8F54-4264-BA90-06B54C5274FD}" sibTransId="{9AB45C39-E06C-45BC-AFFD-4B2F9E40DD73}"/>
    <dgm:cxn modelId="{CED4E6FF-948F-4BEC-AB10-D7A60EE70FE1}" type="presOf" srcId="{23C66316-8EC6-4A97-8CE2-E9A6C2A61FC0}" destId="{CB1F7D2F-0E93-4A28-B38A-2D7DA1B00DC3}" srcOrd="0" destOrd="0" presId="urn:microsoft.com/office/officeart/2005/8/layout/hProcess9"/>
    <dgm:cxn modelId="{129D8D95-2426-41E9-88EE-AEC8E66AAF72}" type="presParOf" srcId="{A9A06B49-65E5-43D3-91E0-7B60AF1FA384}" destId="{A71B867C-F22B-4291-A3EF-9FE3D3E0397A}" srcOrd="0" destOrd="0" presId="urn:microsoft.com/office/officeart/2005/8/layout/hProcess9"/>
    <dgm:cxn modelId="{0969D921-E205-455C-BDCC-84E16C69E6A3}" type="presParOf" srcId="{A9A06B49-65E5-43D3-91E0-7B60AF1FA384}" destId="{C073D288-75CF-4E79-BF22-C5C1A76A04A6}" srcOrd="1" destOrd="0" presId="urn:microsoft.com/office/officeart/2005/8/layout/hProcess9"/>
    <dgm:cxn modelId="{F172B477-7C52-4517-BB55-2860B482A10D}" type="presParOf" srcId="{C073D288-75CF-4E79-BF22-C5C1A76A04A6}" destId="{D91D9773-4450-4AFE-9C03-58173464CD66}" srcOrd="0" destOrd="0" presId="urn:microsoft.com/office/officeart/2005/8/layout/hProcess9"/>
    <dgm:cxn modelId="{ACAB0BED-EBF0-40A9-9801-90188AD81C26}" type="presParOf" srcId="{C073D288-75CF-4E79-BF22-C5C1A76A04A6}" destId="{689F3B17-646A-4FC2-98FE-D4DA5E84F584}" srcOrd="1" destOrd="0" presId="urn:microsoft.com/office/officeart/2005/8/layout/hProcess9"/>
    <dgm:cxn modelId="{EDC8CA11-1132-4B13-A42D-9064D893DFEC}" type="presParOf" srcId="{C073D288-75CF-4E79-BF22-C5C1A76A04A6}" destId="{15F52EB4-949F-4550-81F6-22B2A3ED2979}" srcOrd="2" destOrd="0" presId="urn:microsoft.com/office/officeart/2005/8/layout/hProcess9"/>
    <dgm:cxn modelId="{86817618-D6D3-48A7-911E-E8B26171DC97}" type="presParOf" srcId="{C073D288-75CF-4E79-BF22-C5C1A76A04A6}" destId="{530FAB3E-002F-4AF0-877F-1F2D4D103FA2}" srcOrd="3" destOrd="0" presId="urn:microsoft.com/office/officeart/2005/8/layout/hProcess9"/>
    <dgm:cxn modelId="{D84F434E-F3AE-471C-8AD9-033367BA76F8}" type="presParOf" srcId="{C073D288-75CF-4E79-BF22-C5C1A76A04A6}" destId="{CB1F7D2F-0E93-4A28-B38A-2D7DA1B00DC3}" srcOrd="4" destOrd="0" presId="urn:microsoft.com/office/officeart/2005/8/layout/hProcess9"/>
    <dgm:cxn modelId="{6728329C-03C4-4D50-B594-ABFD4380C685}" type="presParOf" srcId="{C073D288-75CF-4E79-BF22-C5C1A76A04A6}" destId="{5092EA4F-0B47-418A-B692-37A61E6A459D}" srcOrd="5" destOrd="0" presId="urn:microsoft.com/office/officeart/2005/8/layout/hProcess9"/>
    <dgm:cxn modelId="{E4099975-7945-4EA9-9AC8-EB40056D0138}" type="presParOf" srcId="{C073D288-75CF-4E79-BF22-C5C1A76A04A6}" destId="{76009E18-DE97-4C0A-A240-3E96ADC96EB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B867C-F22B-4291-A3EF-9FE3D3E0397A}">
      <dsp:nvSpPr>
        <dsp:cNvPr id="0" name=""/>
        <dsp:cNvSpPr/>
      </dsp:nvSpPr>
      <dsp:spPr>
        <a:xfrm>
          <a:off x="1" y="0"/>
          <a:ext cx="6929482" cy="31035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1D9773-4450-4AFE-9C03-58173464CD66}">
      <dsp:nvSpPr>
        <dsp:cNvPr id="0" name=""/>
        <dsp:cNvSpPr/>
      </dsp:nvSpPr>
      <dsp:spPr>
        <a:xfrm>
          <a:off x="43591" y="928699"/>
          <a:ext cx="1304176" cy="1241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1960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Verificación</a:t>
          </a:r>
          <a:endParaRPr lang="es-AR" sz="1500" kern="1200" dirty="0"/>
        </a:p>
      </dsp:txBody>
      <dsp:txXfrm>
        <a:off x="104193" y="989301"/>
        <a:ext cx="1182972" cy="1120224"/>
      </dsp:txXfrm>
    </dsp:sp>
    <dsp:sp modelId="{15F52EB4-949F-4550-81F6-22B2A3ED2979}">
      <dsp:nvSpPr>
        <dsp:cNvPr id="0" name=""/>
        <dsp:cNvSpPr/>
      </dsp:nvSpPr>
      <dsp:spPr>
        <a:xfrm>
          <a:off x="1580507" y="928699"/>
          <a:ext cx="1437332" cy="1241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1990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Control de Procesos</a:t>
          </a:r>
          <a:endParaRPr lang="es-AR" sz="1500" kern="1200" dirty="0"/>
        </a:p>
      </dsp:txBody>
      <dsp:txXfrm>
        <a:off x="1641109" y="989301"/>
        <a:ext cx="1316128" cy="1120224"/>
      </dsp:txXfrm>
    </dsp:sp>
    <dsp:sp modelId="{CB1F7D2F-0E93-4A28-B38A-2D7DA1B00DC3}">
      <dsp:nvSpPr>
        <dsp:cNvPr id="0" name=""/>
        <dsp:cNvSpPr/>
      </dsp:nvSpPr>
      <dsp:spPr>
        <a:xfrm>
          <a:off x="3188841" y="928699"/>
          <a:ext cx="1509197" cy="1241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2000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Mejora y Aprendizaje</a:t>
          </a:r>
          <a:endParaRPr lang="es-AR" sz="1500" kern="1200" dirty="0"/>
        </a:p>
      </dsp:txBody>
      <dsp:txXfrm>
        <a:off x="3249443" y="989301"/>
        <a:ext cx="1387993" cy="1120224"/>
      </dsp:txXfrm>
    </dsp:sp>
    <dsp:sp modelId="{76009E18-DE97-4C0A-A240-3E96ADC96EBC}">
      <dsp:nvSpPr>
        <dsp:cNvPr id="0" name=""/>
        <dsp:cNvSpPr/>
      </dsp:nvSpPr>
      <dsp:spPr>
        <a:xfrm>
          <a:off x="4868638" y="928699"/>
          <a:ext cx="1507702" cy="1241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2010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Sostenibilidad</a:t>
          </a:r>
          <a:endParaRPr lang="es-AR" sz="1500" kern="1200" dirty="0"/>
        </a:p>
      </dsp:txBody>
      <dsp:txXfrm>
        <a:off x="4929240" y="989301"/>
        <a:ext cx="1386498" cy="1120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9C49E-94F3-4034-ABC1-A485E5A7CC7B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62FEE-6B92-4200-AEE0-D3A7399E579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9370F-DEA0-44B5-88D7-E5AC70B9E596}" type="slidenum">
              <a:rPr lang="en-GB"/>
              <a:pPr/>
              <a:t>1</a:t>
            </a:fld>
            <a:endParaRPr lang="en-GB"/>
          </a:p>
        </p:txBody>
      </p:sp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42263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689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9542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3325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856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3553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5085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046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505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6588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000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2581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111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883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164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87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793B5-8B6D-4796-AD69-CD35C8D75BDF}" type="datetimeFigureOut">
              <a:rPr lang="es-AR" smtClean="0"/>
              <a:pPr/>
              <a:t>12/06/2017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0CFEAA-9FFD-4D46-87AC-9A164F9DD73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588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7" name="Rectangle 5"/>
          <p:cNvSpPr>
            <a:spLocks noChangeArrowheads="1"/>
          </p:cNvSpPr>
          <p:nvPr/>
        </p:nvSpPr>
        <p:spPr bwMode="auto">
          <a:xfrm>
            <a:off x="2371725" y="2381251"/>
            <a:ext cx="7620000" cy="78239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s-AR" sz="3200" b="1" dirty="0"/>
              <a:t>Introducción a la Norma ISO 9001 (2015)</a:t>
            </a:r>
            <a:endParaRPr lang="en-GB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12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1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1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20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21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22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23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24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45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345451510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18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19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32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33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34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35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36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37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0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4" name="21 Forma"/>
          <p:cNvCxnSpPr>
            <a:stCxn id="37" idx="4"/>
            <a:endCxn id="45" idx="1"/>
          </p:cNvCxnSpPr>
          <p:nvPr/>
        </p:nvCxnSpPr>
        <p:spPr>
          <a:xfrm rot="16200000" flipH="1">
            <a:off x="2041895" y="3768330"/>
            <a:ext cx="1893107" cy="1071570"/>
          </a:xfrm>
          <a:prstGeom prst="bentConnector2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38 Rectángulo redondeado"/>
          <p:cNvSpPr/>
          <p:nvPr/>
        </p:nvSpPr>
        <p:spPr>
          <a:xfrm>
            <a:off x="3524232" y="4143380"/>
            <a:ext cx="3857652" cy="2214578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6" name="45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  <p:sp>
        <p:nvSpPr>
          <p:cNvPr id="47" name="20 Rectángulo"/>
          <p:cNvSpPr/>
          <p:nvPr/>
        </p:nvSpPr>
        <p:spPr>
          <a:xfrm>
            <a:off x="3595670" y="4389318"/>
            <a:ext cx="3714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dirty="0"/>
              <a:t>Comprensión de las interdependencias exteriores e interiores y las interacciones, los requisitos de las partes interesadas y sus expectativas, el sistema de gestión y su campo de aplicación.</a:t>
            </a:r>
          </a:p>
        </p:txBody>
      </p:sp>
    </p:spTree>
    <p:extLst>
      <p:ext uri="{BB962C8B-B14F-4D97-AF65-F5344CB8AC3E}">
        <p14:creationId xmlns:p14="http://schemas.microsoft.com/office/powerpoint/2010/main" val="264635783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3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6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7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8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9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10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8" name="21 Forma"/>
          <p:cNvCxnSpPr>
            <a:stCxn id="12" idx="4"/>
            <a:endCxn id="20" idx="1"/>
          </p:cNvCxnSpPr>
          <p:nvPr/>
        </p:nvCxnSpPr>
        <p:spPr>
          <a:xfrm rot="16200000" flipH="1">
            <a:off x="2791994" y="3875487"/>
            <a:ext cx="1321603" cy="28575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95670" y="4143381"/>
            <a:ext cx="4286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AR" dirty="0"/>
              <a:t>Responsabilidad de la Dirección y compromiso, política,</a:t>
            </a:r>
          </a:p>
          <a:p>
            <a:pPr algn="ctr"/>
            <a:r>
              <a:rPr lang="es-AR" dirty="0"/>
              <a:t>funciones organizacionales, responsabilidad y autoridad.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20" name="30 Rectángulo redondeado"/>
          <p:cNvSpPr/>
          <p:nvPr/>
        </p:nvSpPr>
        <p:spPr>
          <a:xfrm>
            <a:off x="3595670" y="4071942"/>
            <a:ext cx="4214842" cy="121444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33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230977802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3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6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7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8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9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10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8" name="21 Forma"/>
          <p:cNvCxnSpPr>
            <a:stCxn id="13" idx="4"/>
            <a:endCxn id="20" idx="1"/>
          </p:cNvCxnSpPr>
          <p:nvPr/>
        </p:nvCxnSpPr>
        <p:spPr>
          <a:xfrm rot="16200000" flipH="1">
            <a:off x="3506374" y="4018363"/>
            <a:ext cx="1607355" cy="28575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452926" y="4371812"/>
            <a:ext cx="36433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AR" dirty="0"/>
              <a:t>Acciones para considerar los riesgos y las oportunidades,</a:t>
            </a:r>
          </a:p>
          <a:p>
            <a:pPr algn="ctr"/>
            <a:r>
              <a:rPr lang="es-AR" dirty="0"/>
              <a:t>objetivos de calidad y su planificación para alcanzarlos.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20" name="26 Rectángulo redondeado"/>
          <p:cNvSpPr/>
          <p:nvPr/>
        </p:nvSpPr>
        <p:spPr>
          <a:xfrm>
            <a:off x="4452926" y="4214818"/>
            <a:ext cx="3857652" cy="1500198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31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401404407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3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6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7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8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9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10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8" name="21 Forma"/>
          <p:cNvCxnSpPr>
            <a:stCxn id="14" idx="4"/>
            <a:endCxn id="20" idx="1"/>
          </p:cNvCxnSpPr>
          <p:nvPr/>
        </p:nvCxnSpPr>
        <p:spPr>
          <a:xfrm rot="16200000" flipH="1">
            <a:off x="4470787" y="3982644"/>
            <a:ext cx="1535917" cy="28575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5310182" y="4166250"/>
            <a:ext cx="235745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AR" dirty="0"/>
              <a:t>Recursos, competencia, conciencia, comunicación e información.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20" name="20 Rectángulo redondeado"/>
          <p:cNvSpPr/>
          <p:nvPr/>
        </p:nvSpPr>
        <p:spPr>
          <a:xfrm>
            <a:off x="5381620" y="4143380"/>
            <a:ext cx="2214578" cy="1500198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23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77490833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3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6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7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8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9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10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8" name="21 Forma"/>
          <p:cNvCxnSpPr>
            <a:stCxn id="15" idx="4"/>
            <a:endCxn id="20" idx="0"/>
          </p:cNvCxnSpPr>
          <p:nvPr/>
        </p:nvCxnSpPr>
        <p:spPr>
          <a:xfrm rot="5400000">
            <a:off x="5917405" y="3536157"/>
            <a:ext cx="357190" cy="1588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881554" y="3845486"/>
            <a:ext cx="24288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AR" dirty="0"/>
              <a:t>Planificar y controlar.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20" name="29 Rectángulo redondeado"/>
          <p:cNvSpPr/>
          <p:nvPr/>
        </p:nvSpPr>
        <p:spPr>
          <a:xfrm>
            <a:off x="4524364" y="3714752"/>
            <a:ext cx="3143272" cy="642942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35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81525126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3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6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7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8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9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10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8" name="21 Forma"/>
          <p:cNvCxnSpPr>
            <a:stCxn id="16" idx="4"/>
            <a:endCxn id="20" idx="0"/>
          </p:cNvCxnSpPr>
          <p:nvPr/>
        </p:nvCxnSpPr>
        <p:spPr>
          <a:xfrm rot="5400000">
            <a:off x="6774661" y="3821909"/>
            <a:ext cx="785818" cy="1588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5381620" y="4286256"/>
            <a:ext cx="35719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AR" dirty="0"/>
              <a:t>Seguimiento, medición del desempeño,</a:t>
            </a:r>
          </a:p>
          <a:p>
            <a:pPr algn="ctr"/>
            <a:r>
              <a:rPr lang="es-AR" dirty="0"/>
              <a:t>análisis y evaluación, auditoría interna y revisión por</a:t>
            </a:r>
          </a:p>
          <a:p>
            <a:pPr algn="ctr"/>
            <a:r>
              <a:rPr lang="es-AR" dirty="0"/>
              <a:t>la Dirección.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20" name="23 Rectángulo redondeado"/>
          <p:cNvSpPr/>
          <p:nvPr/>
        </p:nvSpPr>
        <p:spPr>
          <a:xfrm>
            <a:off x="5310182" y="4214818"/>
            <a:ext cx="3714776" cy="1500198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28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376210796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  <p:sp>
        <p:nvSpPr>
          <p:cNvPr id="3" name="3 CuadroTexto"/>
          <p:cNvSpPr txBox="1"/>
          <p:nvPr/>
        </p:nvSpPr>
        <p:spPr>
          <a:xfrm rot="18648269">
            <a:off x="1919851" y="2116929"/>
            <a:ext cx="2443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j-lt"/>
              </a:rPr>
              <a:t>4 </a:t>
            </a:r>
            <a:r>
              <a:rPr lang="en-US" sz="1400" b="1" dirty="0" err="1">
                <a:latin typeface="+mj-lt"/>
              </a:rPr>
              <a:t>Contexto</a:t>
            </a:r>
            <a:r>
              <a:rPr lang="en-US" sz="1400" b="1" dirty="0">
                <a:latin typeface="+mj-lt"/>
              </a:rPr>
              <a:t> de la </a:t>
            </a:r>
            <a:r>
              <a:rPr lang="en-US" sz="1400" b="1" dirty="0" err="1">
                <a:latin typeface="+mj-lt"/>
              </a:rPr>
              <a:t>organización</a:t>
            </a:r>
            <a:endParaRPr lang="es-AR" sz="1400" dirty="0">
              <a:latin typeface="+mj-lt"/>
            </a:endParaRPr>
          </a:p>
        </p:txBody>
      </p:sp>
      <p:sp>
        <p:nvSpPr>
          <p:cNvPr id="4" name="4 CuadroTexto"/>
          <p:cNvSpPr txBox="1"/>
          <p:nvPr/>
        </p:nvSpPr>
        <p:spPr>
          <a:xfrm rot="18648269">
            <a:off x="294583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5    </a:t>
            </a:r>
            <a:r>
              <a:rPr lang="en-US" sz="1400" b="1" dirty="0" err="1"/>
              <a:t>Liderazgo</a:t>
            </a:r>
            <a:endParaRPr lang="es-AR" sz="1400" dirty="0"/>
          </a:p>
        </p:txBody>
      </p:sp>
      <p:sp>
        <p:nvSpPr>
          <p:cNvPr id="5" name="5 CuadroTexto"/>
          <p:cNvSpPr txBox="1"/>
          <p:nvPr/>
        </p:nvSpPr>
        <p:spPr>
          <a:xfrm rot="18648269">
            <a:off x="3876078" y="2274949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 </a:t>
            </a:r>
            <a:r>
              <a:rPr lang="en-US" sz="1400" b="1" dirty="0" err="1"/>
              <a:t>Planificación</a:t>
            </a:r>
            <a:r>
              <a:rPr lang="en-US" sz="1400" b="1" dirty="0"/>
              <a:t> </a:t>
            </a:r>
            <a:r>
              <a:rPr lang="en-US" sz="1400" b="1" dirty="0" err="1"/>
              <a:t>para</a:t>
            </a:r>
            <a:r>
              <a:rPr lang="en-US" sz="1400" b="1" dirty="0"/>
              <a:t> el </a:t>
            </a:r>
            <a:r>
              <a:rPr lang="en-US" sz="1400" b="1" dirty="0" err="1"/>
              <a:t>sgc</a:t>
            </a:r>
            <a:endParaRPr lang="es-AR" sz="1400" dirty="0"/>
          </a:p>
        </p:txBody>
      </p:sp>
      <p:sp>
        <p:nvSpPr>
          <p:cNvPr id="6" name="6 CuadroTexto"/>
          <p:cNvSpPr txBox="1"/>
          <p:nvPr/>
        </p:nvSpPr>
        <p:spPr>
          <a:xfrm rot="18648269">
            <a:off x="4731787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7 </a:t>
            </a:r>
            <a:r>
              <a:rPr lang="en-US" sz="1400" b="1" dirty="0" err="1"/>
              <a:t>Soporte</a:t>
            </a:r>
            <a:endParaRPr lang="es-AR" sz="1400" dirty="0"/>
          </a:p>
        </p:txBody>
      </p:sp>
      <p:sp>
        <p:nvSpPr>
          <p:cNvPr id="7" name="8 CuadroTexto"/>
          <p:cNvSpPr txBox="1"/>
          <p:nvPr/>
        </p:nvSpPr>
        <p:spPr>
          <a:xfrm rot="18648269">
            <a:off x="5731919" y="2203511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</a:t>
            </a:r>
            <a:r>
              <a:rPr lang="en-US" sz="1400" b="1" dirty="0" err="1"/>
              <a:t>Operación</a:t>
            </a:r>
            <a:endParaRPr lang="es-AR" sz="1400" dirty="0"/>
          </a:p>
        </p:txBody>
      </p:sp>
      <p:sp>
        <p:nvSpPr>
          <p:cNvPr id="8" name="9 CuadroTexto"/>
          <p:cNvSpPr txBox="1"/>
          <p:nvPr/>
        </p:nvSpPr>
        <p:spPr>
          <a:xfrm rot="18648269">
            <a:off x="6770380" y="2202626"/>
            <a:ext cx="240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9 </a:t>
            </a:r>
            <a:r>
              <a:rPr lang="en-US" sz="1400" b="1" dirty="0" err="1"/>
              <a:t>Evaluación</a:t>
            </a:r>
            <a:r>
              <a:rPr lang="en-US" sz="1400" b="1" dirty="0"/>
              <a:t> del </a:t>
            </a:r>
            <a:r>
              <a:rPr lang="en-US" sz="1400" b="1" dirty="0" err="1"/>
              <a:t>desempeño</a:t>
            </a:r>
            <a:endParaRPr lang="es-AR" sz="1400" dirty="0"/>
          </a:p>
        </p:txBody>
      </p:sp>
      <p:sp>
        <p:nvSpPr>
          <p:cNvPr id="9" name="10 CuadroTexto"/>
          <p:cNvSpPr txBox="1"/>
          <p:nvPr/>
        </p:nvSpPr>
        <p:spPr>
          <a:xfrm rot="18648269">
            <a:off x="7803621" y="227501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10 </a:t>
            </a:r>
            <a:r>
              <a:rPr lang="en-US" sz="1400" b="1" dirty="0" err="1"/>
              <a:t>Mejora</a:t>
            </a:r>
            <a:endParaRPr lang="es-AR" sz="1400" dirty="0"/>
          </a:p>
        </p:txBody>
      </p:sp>
      <p:sp>
        <p:nvSpPr>
          <p:cNvPr id="10" name="13 Elipse"/>
          <p:cNvSpPr/>
          <p:nvPr/>
        </p:nvSpPr>
        <p:spPr>
          <a:xfrm>
            <a:off x="2381224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4 Elipse"/>
          <p:cNvSpPr/>
          <p:nvPr/>
        </p:nvSpPr>
        <p:spPr>
          <a:xfrm>
            <a:off x="323848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5 Elipse"/>
          <p:cNvSpPr/>
          <p:nvPr/>
        </p:nvSpPr>
        <p:spPr>
          <a:xfrm>
            <a:off x="4095736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6 Elipse"/>
          <p:cNvSpPr/>
          <p:nvPr/>
        </p:nvSpPr>
        <p:spPr>
          <a:xfrm>
            <a:off x="5024430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7 Elipse"/>
          <p:cNvSpPr/>
          <p:nvPr/>
        </p:nvSpPr>
        <p:spPr>
          <a:xfrm>
            <a:off x="6024562" y="321468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8 Elipse"/>
          <p:cNvSpPr/>
          <p:nvPr/>
        </p:nvSpPr>
        <p:spPr>
          <a:xfrm>
            <a:off x="7096132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9 Elipse"/>
          <p:cNvSpPr/>
          <p:nvPr/>
        </p:nvSpPr>
        <p:spPr>
          <a:xfrm>
            <a:off x="8096264" y="3286124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8" name="21 Forma"/>
          <p:cNvCxnSpPr>
            <a:stCxn id="17" idx="4"/>
            <a:endCxn id="20" idx="3"/>
          </p:cNvCxnSpPr>
          <p:nvPr/>
        </p:nvCxnSpPr>
        <p:spPr>
          <a:xfrm rot="5400000">
            <a:off x="7060413" y="3964785"/>
            <a:ext cx="1643074" cy="571504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738678" y="4572008"/>
            <a:ext cx="278608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AR" dirty="0"/>
              <a:t>No conformidades, acciones correctivas y mejora</a:t>
            </a:r>
            <a:endParaRPr lang="es-AR" dirty="0">
              <a:latin typeface="+mj-lt"/>
              <a:cs typeface="Arial" pitchFamily="34" charset="0"/>
            </a:endParaRPr>
          </a:p>
        </p:txBody>
      </p:sp>
      <p:sp>
        <p:nvSpPr>
          <p:cNvPr id="20" name="26 Rectángulo redondeado"/>
          <p:cNvSpPr/>
          <p:nvPr/>
        </p:nvSpPr>
        <p:spPr>
          <a:xfrm>
            <a:off x="4738678" y="4500570"/>
            <a:ext cx="2857520" cy="1143008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29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</p:spTree>
    <p:extLst>
      <p:ext uri="{BB962C8B-B14F-4D97-AF65-F5344CB8AC3E}">
        <p14:creationId xmlns:p14="http://schemas.microsoft.com/office/powerpoint/2010/main" val="139551959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2495600" y="2726432"/>
            <a:ext cx="1734692" cy="1494656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4.1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Conocimiento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de la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Organización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y de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su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contexto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4515" name="Rectangle 5"/>
          <p:cNvSpPr>
            <a:spLocks noChangeArrowheads="1"/>
          </p:cNvSpPr>
          <p:nvPr/>
        </p:nvSpPr>
        <p:spPr bwMode="auto">
          <a:xfrm>
            <a:off x="2423592" y="1826178"/>
            <a:ext cx="6840760" cy="5238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4  “</a:t>
            </a:r>
            <a:r>
              <a:rPr lang="en-GB" altLang="es-AR" sz="2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Sistema</a:t>
            </a:r>
            <a:r>
              <a:rPr lang="en-GB" altLang="es-A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GB" altLang="es-AR" sz="2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Gestión</a:t>
            </a:r>
            <a:r>
              <a:rPr lang="en-GB" altLang="es-A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 de la </a:t>
            </a:r>
            <a:r>
              <a:rPr lang="en-GB" altLang="es-AR" sz="2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Calidad</a:t>
            </a:r>
            <a:r>
              <a:rPr lang="en-GB" altLang="es-A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endParaRPr lang="en-GB" altLang="es-AR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4516" name="Line 6"/>
          <p:cNvSpPr>
            <a:spLocks noChangeShapeType="1"/>
          </p:cNvSpPr>
          <p:nvPr/>
        </p:nvSpPr>
        <p:spPr bwMode="auto">
          <a:xfrm>
            <a:off x="3527822" y="2420888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4517" name="Line 7"/>
          <p:cNvSpPr>
            <a:spLocks noChangeShapeType="1"/>
          </p:cNvSpPr>
          <p:nvPr/>
        </p:nvSpPr>
        <p:spPr bwMode="auto">
          <a:xfrm>
            <a:off x="8452247" y="234888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4518" name="Rectangle 14"/>
          <p:cNvSpPr>
            <a:spLocks noChangeArrowheads="1"/>
          </p:cNvSpPr>
          <p:nvPr/>
        </p:nvSpPr>
        <p:spPr bwMode="auto">
          <a:xfrm>
            <a:off x="7823597" y="2708920"/>
            <a:ext cx="1200150" cy="1460624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4.4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Sistema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Gestión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Calidad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y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sus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procesos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4521" name="Rectangle 4"/>
          <p:cNvSpPr>
            <a:spLocks noChangeArrowheads="1"/>
          </p:cNvSpPr>
          <p:nvPr/>
        </p:nvSpPr>
        <p:spPr bwMode="auto">
          <a:xfrm>
            <a:off x="4368406" y="2708920"/>
            <a:ext cx="1697831" cy="1512168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4.2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Comprensión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necesidades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y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expectativas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Partes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Interesadas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4522" name="Line 6"/>
          <p:cNvSpPr>
            <a:spLocks noChangeShapeType="1"/>
          </p:cNvSpPr>
          <p:nvPr/>
        </p:nvSpPr>
        <p:spPr bwMode="auto">
          <a:xfrm>
            <a:off x="5201841" y="236602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4523" name="Rectangle 4"/>
          <p:cNvSpPr>
            <a:spLocks noChangeArrowheads="1"/>
          </p:cNvSpPr>
          <p:nvPr/>
        </p:nvSpPr>
        <p:spPr bwMode="auto">
          <a:xfrm>
            <a:off x="6256737" y="2708920"/>
            <a:ext cx="1373981" cy="144016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4.3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Alcance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del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Sistema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Gestión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Calidad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4524" name="Line 6"/>
          <p:cNvSpPr>
            <a:spLocks noChangeShapeType="1"/>
          </p:cNvSpPr>
          <p:nvPr/>
        </p:nvSpPr>
        <p:spPr bwMode="auto">
          <a:xfrm>
            <a:off x="6928247" y="236602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2952728" y="500043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Nueva estructura Normativa</a:t>
            </a:r>
            <a:endParaRPr lang="es-AR" sz="2600" b="1" dirty="0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176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5"/>
          <p:cNvSpPr>
            <a:spLocks noChangeArrowheads="1"/>
          </p:cNvSpPr>
          <p:nvPr/>
        </p:nvSpPr>
        <p:spPr bwMode="auto">
          <a:xfrm>
            <a:off x="2990852" y="2055815"/>
            <a:ext cx="740940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Conocer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el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Contexto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 la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Organización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en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que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opera la </a:t>
            </a:r>
          </a:p>
          <a:p>
            <a:pPr>
              <a:buClr>
                <a:srgbClr val="969696"/>
              </a:buClr>
              <a:buSzPct val="120000"/>
              <a:defRPr/>
            </a:pP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Organización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buClr>
                <a:srgbClr val="969696"/>
              </a:buClr>
              <a:buSzPct val="120000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Clr>
                <a:srgbClr val="969696"/>
              </a:buClr>
              <a:buSzPct val="120000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Determinar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Partes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Interesadas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y sus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Requisitos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Alcance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del Sistema de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Gestión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 Calidad</a:t>
            </a: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Clr>
                <a:srgbClr val="96969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Mapeo</a:t>
            </a:r>
            <a:r>
              <a:rPr lang="en-GB" altLang="es-A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GB" altLang="es-A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Procesos</a:t>
            </a: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Clr>
                <a:srgbClr val="969696"/>
              </a:buClr>
              <a:buSzPct val="120000"/>
              <a:defRPr/>
            </a:pPr>
            <a:endParaRPr lang="en-GB" altLang="es-A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5539" name="Text Box 9"/>
          <p:cNvSpPr txBox="1">
            <a:spLocks noChangeArrowheads="1"/>
          </p:cNvSpPr>
          <p:nvPr/>
        </p:nvSpPr>
        <p:spPr bwMode="auto">
          <a:xfrm>
            <a:off x="3524250" y="1052513"/>
            <a:ext cx="4948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AR" sz="2400" b="1">
                <a:solidFill>
                  <a:srgbClr val="000000"/>
                </a:solidFill>
                <a:latin typeface="Arial" panose="020B0604020202020204" pitchFamily="34" charset="0"/>
              </a:rPr>
              <a:t>4 “Contexto de la Organización”</a:t>
            </a:r>
            <a:endParaRPr lang="es-ES_tradnl" altLang="es-AR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5956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35300" y="22225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0"/>
              </a:spcBef>
              <a:defRPr/>
            </a:pPr>
            <a:r>
              <a:rPr lang="en-GB" sz="2800" b="1">
                <a:solidFill>
                  <a:schemeClr val="tx2"/>
                </a:solidFill>
                <a:latin typeface="Arial" pitchFamily="34" charset="0"/>
              </a:rPr>
              <a:t>LA CALIDAD PERCIBIDA</a:t>
            </a: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761163" y="4040188"/>
            <a:ext cx="1389062" cy="381000"/>
          </a:xfrm>
          <a:custGeom>
            <a:avLst/>
            <a:gdLst>
              <a:gd name="T0" fmla="*/ 1215429 w 21600"/>
              <a:gd name="T1" fmla="*/ 190500 h 21600"/>
              <a:gd name="T2" fmla="*/ 694531 w 21600"/>
              <a:gd name="T3" fmla="*/ 381000 h 21600"/>
              <a:gd name="T4" fmla="*/ 173633 w 21600"/>
              <a:gd name="T5" fmla="*/ 190500 h 21600"/>
              <a:gd name="T6" fmla="*/ 6945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5F5F5F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6756401" y="2640014"/>
            <a:ext cx="1382713" cy="1392237"/>
          </a:xfrm>
          <a:prstGeom prst="triangle">
            <a:avLst>
              <a:gd name="adj" fmla="val 50000"/>
            </a:avLst>
          </a:prstGeom>
          <a:noFill/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030663" y="4602163"/>
            <a:ext cx="1389062" cy="381000"/>
          </a:xfrm>
          <a:custGeom>
            <a:avLst/>
            <a:gdLst>
              <a:gd name="T0" fmla="*/ 1215429 w 21600"/>
              <a:gd name="T1" fmla="*/ 190500 h 21600"/>
              <a:gd name="T2" fmla="*/ 694531 w 21600"/>
              <a:gd name="T3" fmla="*/ 381000 h 21600"/>
              <a:gd name="T4" fmla="*/ 173633 w 21600"/>
              <a:gd name="T5" fmla="*/ 190500 h 21600"/>
              <a:gd name="T6" fmla="*/ 6945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5F5F5F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025901" y="3201989"/>
            <a:ext cx="1382713" cy="1392237"/>
          </a:xfrm>
          <a:prstGeom prst="triangle">
            <a:avLst>
              <a:gd name="adj" fmla="val 50000"/>
            </a:avLst>
          </a:prstGeom>
          <a:noFill/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20893940">
            <a:off x="4656138" y="2887663"/>
            <a:ext cx="2857500" cy="74612"/>
          </a:xfrm>
          <a:prstGeom prst="rect">
            <a:avLst/>
          </a:prstGeom>
          <a:solidFill>
            <a:srgbClr val="666699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034088" y="2560638"/>
            <a:ext cx="100012" cy="3048000"/>
          </a:xfrm>
          <a:prstGeom prst="rect">
            <a:avLst/>
          </a:prstGeom>
          <a:solidFill>
            <a:srgbClr val="666699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056188" y="5602288"/>
            <a:ext cx="2044700" cy="152400"/>
          </a:xfrm>
          <a:prstGeom prst="rect">
            <a:avLst/>
          </a:prstGeom>
          <a:solidFill>
            <a:srgbClr val="666699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5983288" y="2808288"/>
            <a:ext cx="215900" cy="215900"/>
          </a:xfrm>
          <a:prstGeom prst="ellipse">
            <a:avLst/>
          </a:prstGeom>
          <a:solidFill>
            <a:srgbClr val="666699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5810250" y="4864100"/>
            <a:ext cx="547688" cy="547688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 flipV="1">
            <a:off x="5911850" y="4979988"/>
            <a:ext cx="165100" cy="165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5829300" y="5145088"/>
            <a:ext cx="50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H="1">
            <a:off x="6280150" y="5145088"/>
            <a:ext cx="50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6083300" y="4884738"/>
            <a:ext cx="0" cy="57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6076950" y="5329238"/>
            <a:ext cx="0" cy="57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V="1">
            <a:off x="6210300" y="4967288"/>
            <a:ext cx="38100" cy="38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V="1">
            <a:off x="5911850" y="5259388"/>
            <a:ext cx="44450" cy="44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6203950" y="5259388"/>
            <a:ext cx="44450" cy="44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AR"/>
          </a:p>
        </p:txBody>
      </p:sp>
      <p:grpSp>
        <p:nvGrpSpPr>
          <p:cNvPr id="21" name="Group 21"/>
          <p:cNvGrpSpPr>
            <a:grpSpLocks/>
          </p:cNvGrpSpPr>
          <p:nvPr/>
        </p:nvGrpSpPr>
        <p:grpSpPr bwMode="auto">
          <a:xfrm>
            <a:off x="1947863" y="3808415"/>
            <a:ext cx="3219450" cy="1049338"/>
            <a:chOff x="267" y="2399"/>
            <a:chExt cx="2028" cy="661"/>
          </a:xfrm>
        </p:grpSpPr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1649" y="2886"/>
              <a:ext cx="646" cy="17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_tradnl" sz="1200" b="1"/>
                <a:t>Percepciones</a:t>
              </a: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1888" y="2399"/>
              <a:ext cx="292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_tradnl" sz="3600" b="1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267" y="2409"/>
              <a:ext cx="1129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sz="1600" b="1"/>
                <a:t>LO QUE EL CLIENTE</a:t>
              </a:r>
            </a:p>
            <a:p>
              <a:r>
                <a:rPr lang="es-ES_tradnl" sz="1600" b="1"/>
                <a:t>OBTIENE</a:t>
              </a:r>
            </a:p>
          </p:txBody>
        </p:sp>
      </p:grpSp>
      <p:grpSp>
        <p:nvGrpSpPr>
          <p:cNvPr id="25" name="Group 25"/>
          <p:cNvGrpSpPr>
            <a:grpSpLocks/>
          </p:cNvGrpSpPr>
          <p:nvPr/>
        </p:nvGrpSpPr>
        <p:grpSpPr bwMode="auto">
          <a:xfrm>
            <a:off x="6910390" y="3262315"/>
            <a:ext cx="2968625" cy="1042988"/>
            <a:chOff x="3393" y="2055"/>
            <a:chExt cx="1870" cy="657"/>
          </a:xfrm>
        </p:grpSpPr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393" y="2538"/>
              <a:ext cx="616" cy="17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_tradnl" sz="1200" b="1"/>
                <a:t>Expectativas</a:t>
              </a:r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auto">
            <a:xfrm>
              <a:off x="3595" y="2055"/>
              <a:ext cx="308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_tradnl" sz="3600" b="1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4134" y="2055"/>
              <a:ext cx="1129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sz="1600" b="1"/>
                <a:t>LO QUE EL CLIENTE</a:t>
              </a:r>
            </a:p>
            <a:p>
              <a:r>
                <a:rPr lang="es-ES_tradnl" sz="1600" b="1"/>
                <a:t>DESEA</a:t>
              </a:r>
            </a:p>
          </p:txBody>
        </p:sp>
      </p:grp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5105400" y="1524001"/>
            <a:ext cx="1943100" cy="5318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sz="2800" b="1">
                <a:latin typeface="Arial" pitchFamily="34" charset="0"/>
                <a:cs typeface="Arial" pitchFamily="34" charset="0"/>
              </a:rPr>
              <a:t>C = P - E</a:t>
            </a:r>
            <a:endParaRPr lang="es-ES" sz="28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Imagen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>
          <a:xfrm>
            <a:off x="3143672" y="2305050"/>
            <a:ext cx="1440160" cy="838200"/>
          </a:xfrm>
          <a:solidFill>
            <a:srgbClr val="FF6600"/>
          </a:solidFill>
          <a:ln cap="flat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11150" indent="-311150" algn="ctr">
              <a:spcBef>
                <a:spcPct val="0"/>
              </a:spcBef>
              <a:buClr>
                <a:schemeClr val="tx1"/>
              </a:buClr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5.1 </a:t>
            </a:r>
          </a:p>
          <a:p>
            <a:pPr marL="311150" indent="-311150" algn="ctr">
              <a:spcBef>
                <a:spcPct val="0"/>
              </a:spcBef>
              <a:buClr>
                <a:schemeClr val="tx1"/>
              </a:buClr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Liderazgo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y</a:t>
            </a:r>
          </a:p>
          <a:p>
            <a:pPr marL="311150" indent="-311150" algn="ctr">
              <a:spcBef>
                <a:spcPct val="0"/>
              </a:spcBef>
              <a:buClr>
                <a:schemeClr val="tx1"/>
              </a:buClr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Compromiso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2895600" y="1450975"/>
            <a:ext cx="6343650" cy="52863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>
                <a:solidFill>
                  <a:srgbClr val="000000"/>
                </a:solidFill>
                <a:latin typeface="Arial" panose="020B0604020202020204" pitchFamily="34" charset="0"/>
              </a:rPr>
              <a:t>5  “Liderazgo”</a:t>
            </a:r>
            <a:endParaRPr lang="en-GB" altLang="es-AR" sz="30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6564" name="Rectangle 5"/>
          <p:cNvSpPr>
            <a:spLocks noChangeArrowheads="1"/>
          </p:cNvSpPr>
          <p:nvPr/>
        </p:nvSpPr>
        <p:spPr bwMode="auto">
          <a:xfrm>
            <a:off x="5375920" y="2305050"/>
            <a:ext cx="1368152" cy="979934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5.2 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Política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Calidad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6565" name="Line 9"/>
          <p:cNvSpPr>
            <a:spLocks noChangeShapeType="1"/>
          </p:cNvSpPr>
          <p:nvPr/>
        </p:nvSpPr>
        <p:spPr bwMode="auto">
          <a:xfrm>
            <a:off x="3863752" y="19812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6566" name="Line 10"/>
          <p:cNvSpPr>
            <a:spLocks noChangeShapeType="1"/>
          </p:cNvSpPr>
          <p:nvPr/>
        </p:nvSpPr>
        <p:spPr bwMode="auto">
          <a:xfrm>
            <a:off x="6007894" y="19812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6567" name="Line 13"/>
          <p:cNvSpPr>
            <a:spLocks noChangeShapeType="1"/>
          </p:cNvSpPr>
          <p:nvPr/>
        </p:nvSpPr>
        <p:spPr bwMode="auto">
          <a:xfrm>
            <a:off x="8400256" y="19812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6568" name="Rectangle 27"/>
          <p:cNvSpPr>
            <a:spLocks noChangeArrowheads="1"/>
          </p:cNvSpPr>
          <p:nvPr/>
        </p:nvSpPr>
        <p:spPr bwMode="auto">
          <a:xfrm>
            <a:off x="7497366" y="2305050"/>
            <a:ext cx="1838994" cy="1267966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5.3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Roles,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Responsabilidad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Autoridades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en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la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Organización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86265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ChangeArrowheads="1"/>
          </p:cNvSpPr>
          <p:nvPr/>
        </p:nvSpPr>
        <p:spPr bwMode="auto">
          <a:xfrm>
            <a:off x="3293516" y="2571750"/>
            <a:ext cx="1506340" cy="12954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6.1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Acciones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para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tartar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Riesgos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y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Oportunidades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9635" name="Line 5"/>
          <p:cNvSpPr>
            <a:spLocks noChangeShapeType="1"/>
          </p:cNvSpPr>
          <p:nvPr/>
        </p:nvSpPr>
        <p:spPr bwMode="auto">
          <a:xfrm>
            <a:off x="4010025" y="2209800"/>
            <a:ext cx="0" cy="361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9643" name="Rectangle 7"/>
          <p:cNvSpPr>
            <a:spLocks noChangeArrowheads="1"/>
          </p:cNvSpPr>
          <p:nvPr/>
        </p:nvSpPr>
        <p:spPr bwMode="auto">
          <a:xfrm>
            <a:off x="5591944" y="2571750"/>
            <a:ext cx="1259954" cy="7620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6.2  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Objetivos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calidad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9644" name="Line 8"/>
          <p:cNvSpPr>
            <a:spLocks noChangeShapeType="1"/>
          </p:cNvSpPr>
          <p:nvPr/>
        </p:nvSpPr>
        <p:spPr bwMode="auto">
          <a:xfrm>
            <a:off x="6216253" y="2209800"/>
            <a:ext cx="0" cy="36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s-ES"/>
          </a:p>
        </p:txBody>
      </p:sp>
      <p:sp>
        <p:nvSpPr>
          <p:cNvPr id="69641" name="Rectangle 10"/>
          <p:cNvSpPr>
            <a:spLocks noChangeArrowheads="1"/>
          </p:cNvSpPr>
          <p:nvPr/>
        </p:nvSpPr>
        <p:spPr bwMode="auto">
          <a:xfrm>
            <a:off x="7536160" y="2597542"/>
            <a:ext cx="1474712" cy="75945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6.3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Gestión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del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Cambio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9642" name="Line 11"/>
          <p:cNvSpPr>
            <a:spLocks noChangeShapeType="1"/>
          </p:cNvSpPr>
          <p:nvPr/>
        </p:nvSpPr>
        <p:spPr bwMode="auto">
          <a:xfrm>
            <a:off x="8262939" y="2209800"/>
            <a:ext cx="0" cy="5317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s-ES"/>
          </a:p>
        </p:txBody>
      </p:sp>
      <p:sp>
        <p:nvSpPr>
          <p:cNvPr id="69638" name="Rectangle 21"/>
          <p:cNvSpPr>
            <a:spLocks noChangeArrowheads="1"/>
          </p:cNvSpPr>
          <p:nvPr/>
        </p:nvSpPr>
        <p:spPr bwMode="auto">
          <a:xfrm>
            <a:off x="2639616" y="1714503"/>
            <a:ext cx="6768752" cy="531813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s-AR" sz="2800" b="1">
                <a:solidFill>
                  <a:srgbClr val="000000"/>
                </a:solidFill>
                <a:latin typeface="Arial" panose="020B0604020202020204" pitchFamily="34" charset="0"/>
              </a:rPr>
              <a:t>6 “Planificación”</a:t>
            </a:r>
            <a:endParaRPr lang="es-ES" altLang="es-AR" sz="2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8935642" y="6499225"/>
            <a:ext cx="750094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Feranda M.</a:t>
            </a: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1659228" y="20958"/>
            <a:ext cx="7447208" cy="8348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AR" sz="5400" dirty="0"/>
              <a:t>ISO 9001:2015</a:t>
            </a:r>
            <a:endParaRPr lang="en-US" sz="54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91238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Line 3"/>
          <p:cNvSpPr>
            <a:spLocks noChangeShapeType="1"/>
          </p:cNvSpPr>
          <p:nvPr/>
        </p:nvSpPr>
        <p:spPr bwMode="auto">
          <a:xfrm>
            <a:off x="2783632" y="1733550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07" name="Line 4"/>
          <p:cNvSpPr>
            <a:spLocks noChangeShapeType="1"/>
          </p:cNvSpPr>
          <p:nvPr/>
        </p:nvSpPr>
        <p:spPr bwMode="auto">
          <a:xfrm>
            <a:off x="4223792" y="1752600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08" name="Line 5"/>
          <p:cNvSpPr>
            <a:spLocks noChangeShapeType="1"/>
          </p:cNvSpPr>
          <p:nvPr/>
        </p:nvSpPr>
        <p:spPr bwMode="auto">
          <a:xfrm>
            <a:off x="5879976" y="1752600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09" name="Line 6"/>
          <p:cNvSpPr>
            <a:spLocks noChangeShapeType="1"/>
          </p:cNvSpPr>
          <p:nvPr/>
        </p:nvSpPr>
        <p:spPr bwMode="auto">
          <a:xfrm>
            <a:off x="7680176" y="1752600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10" name="Line 8"/>
          <p:cNvSpPr>
            <a:spLocks noChangeShapeType="1"/>
          </p:cNvSpPr>
          <p:nvPr/>
        </p:nvSpPr>
        <p:spPr bwMode="auto">
          <a:xfrm>
            <a:off x="9336360" y="1771650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11" name="Rectangle 9"/>
          <p:cNvSpPr>
            <a:spLocks noChangeArrowheads="1"/>
          </p:cNvSpPr>
          <p:nvPr/>
        </p:nvSpPr>
        <p:spPr bwMode="auto">
          <a:xfrm>
            <a:off x="2135560" y="1222378"/>
            <a:ext cx="8064896" cy="523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>
                <a:solidFill>
                  <a:srgbClr val="000000"/>
                </a:solidFill>
                <a:latin typeface="Arial" panose="020B0604020202020204" pitchFamily="34" charset="0"/>
              </a:rPr>
              <a:t>7  “Soporte”</a:t>
            </a:r>
            <a:endParaRPr lang="en-GB" altLang="es-AR" sz="30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12" name="Rectangle 11"/>
          <p:cNvSpPr>
            <a:spLocks noChangeArrowheads="1"/>
          </p:cNvSpPr>
          <p:nvPr/>
        </p:nvSpPr>
        <p:spPr bwMode="auto">
          <a:xfrm>
            <a:off x="8509768" y="2051050"/>
            <a:ext cx="1690688" cy="7366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7.5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 Información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Documentada</a:t>
            </a:r>
          </a:p>
        </p:txBody>
      </p:sp>
      <p:sp>
        <p:nvSpPr>
          <p:cNvPr id="72713" name="Rectangle 14"/>
          <p:cNvSpPr>
            <a:spLocks noChangeArrowheads="1"/>
          </p:cNvSpPr>
          <p:nvPr/>
        </p:nvSpPr>
        <p:spPr bwMode="auto">
          <a:xfrm>
            <a:off x="6977436" y="2051053"/>
            <a:ext cx="1422820" cy="595313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7.4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Comunicación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14" name="Rectangle 37"/>
          <p:cNvSpPr>
            <a:spLocks noChangeArrowheads="1"/>
          </p:cNvSpPr>
          <p:nvPr/>
        </p:nvSpPr>
        <p:spPr bwMode="auto">
          <a:xfrm>
            <a:off x="5268516" y="2101850"/>
            <a:ext cx="1331540" cy="96711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7.3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Toma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Conciencia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15" name="Rectangle 59"/>
          <p:cNvSpPr>
            <a:spLocks noChangeArrowheads="1"/>
          </p:cNvSpPr>
          <p:nvPr/>
        </p:nvSpPr>
        <p:spPr bwMode="auto">
          <a:xfrm>
            <a:off x="3503712" y="2095500"/>
            <a:ext cx="1440160" cy="5715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7.2  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Competencias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16" name="Rectangle 60"/>
          <p:cNvSpPr>
            <a:spLocks noChangeArrowheads="1"/>
          </p:cNvSpPr>
          <p:nvPr/>
        </p:nvSpPr>
        <p:spPr bwMode="auto">
          <a:xfrm>
            <a:off x="2230191" y="2081213"/>
            <a:ext cx="1014413" cy="487362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7.1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Recursos</a:t>
            </a:r>
            <a:endParaRPr lang="es-ES" altLang="es-AR" sz="1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24" name="Line 16"/>
          <p:cNvSpPr>
            <a:spLocks noChangeShapeType="1"/>
          </p:cNvSpPr>
          <p:nvPr/>
        </p:nvSpPr>
        <p:spPr bwMode="auto">
          <a:xfrm>
            <a:off x="2764781" y="2565401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25" name="Line 17"/>
          <p:cNvSpPr>
            <a:spLocks noChangeShapeType="1"/>
          </p:cNvSpPr>
          <p:nvPr/>
        </p:nvSpPr>
        <p:spPr bwMode="auto">
          <a:xfrm>
            <a:off x="2779068" y="3105151"/>
            <a:ext cx="0" cy="527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26" name="Line 18"/>
          <p:cNvSpPr>
            <a:spLocks noChangeShapeType="1"/>
          </p:cNvSpPr>
          <p:nvPr/>
        </p:nvSpPr>
        <p:spPr bwMode="auto">
          <a:xfrm>
            <a:off x="2779068" y="3644901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27" name="Rectangle 19"/>
          <p:cNvSpPr>
            <a:spLocks noChangeArrowheads="1"/>
          </p:cNvSpPr>
          <p:nvPr/>
        </p:nvSpPr>
        <p:spPr bwMode="auto">
          <a:xfrm>
            <a:off x="2207568" y="2787651"/>
            <a:ext cx="1123950" cy="3175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>
                <a:solidFill>
                  <a:srgbClr val="000000"/>
                </a:solidFill>
                <a:latin typeface="Arial" panose="020B0604020202020204" pitchFamily="34" charset="0"/>
              </a:rPr>
              <a:t>Personas</a:t>
            </a:r>
          </a:p>
        </p:txBody>
      </p:sp>
      <p:sp>
        <p:nvSpPr>
          <p:cNvPr id="72728" name="Rectangle 20"/>
          <p:cNvSpPr>
            <a:spLocks noChangeArrowheads="1"/>
          </p:cNvSpPr>
          <p:nvPr/>
        </p:nvSpPr>
        <p:spPr bwMode="auto">
          <a:xfrm>
            <a:off x="2100461" y="3368676"/>
            <a:ext cx="1331243" cy="348356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Infraestructura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29" name="Rectangle 21"/>
          <p:cNvSpPr>
            <a:spLocks noChangeArrowheads="1"/>
          </p:cNvSpPr>
          <p:nvPr/>
        </p:nvSpPr>
        <p:spPr bwMode="auto">
          <a:xfrm>
            <a:off x="2092127" y="3860802"/>
            <a:ext cx="1339577" cy="652463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Ambiente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para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Operación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Procesos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20" name="Rectangle 21"/>
          <p:cNvSpPr>
            <a:spLocks noChangeArrowheads="1"/>
          </p:cNvSpPr>
          <p:nvPr/>
        </p:nvSpPr>
        <p:spPr bwMode="auto">
          <a:xfrm>
            <a:off x="2101652" y="4724403"/>
            <a:ext cx="1402060" cy="652463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Recursos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para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Seguimiento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 y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Medición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21" name="Line 18"/>
          <p:cNvSpPr>
            <a:spLocks noChangeShapeType="1"/>
          </p:cNvSpPr>
          <p:nvPr/>
        </p:nvSpPr>
        <p:spPr bwMode="auto">
          <a:xfrm>
            <a:off x="2792165" y="4508500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2722" name="Rectangle 21"/>
          <p:cNvSpPr>
            <a:spLocks noChangeArrowheads="1"/>
          </p:cNvSpPr>
          <p:nvPr/>
        </p:nvSpPr>
        <p:spPr bwMode="auto">
          <a:xfrm>
            <a:off x="2107605" y="5584828"/>
            <a:ext cx="1324099" cy="652463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Conocimientos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de la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Organización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723" name="Line 18"/>
          <p:cNvSpPr>
            <a:spLocks noChangeShapeType="1"/>
          </p:cNvSpPr>
          <p:nvPr/>
        </p:nvSpPr>
        <p:spPr bwMode="auto">
          <a:xfrm>
            <a:off x="2796927" y="5368925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90586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Line 3"/>
          <p:cNvSpPr>
            <a:spLocks noChangeShapeType="1"/>
          </p:cNvSpPr>
          <p:nvPr/>
        </p:nvSpPr>
        <p:spPr bwMode="auto">
          <a:xfrm>
            <a:off x="2795116" y="987845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3731" name="Line 4"/>
          <p:cNvSpPr>
            <a:spLocks noChangeShapeType="1"/>
          </p:cNvSpPr>
          <p:nvPr/>
        </p:nvSpPr>
        <p:spPr bwMode="auto">
          <a:xfrm>
            <a:off x="4438650" y="1006895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3736" name="Rectangle 9"/>
          <p:cNvSpPr>
            <a:spLocks noChangeArrowheads="1"/>
          </p:cNvSpPr>
          <p:nvPr/>
        </p:nvSpPr>
        <p:spPr bwMode="auto">
          <a:xfrm>
            <a:off x="1991544" y="476673"/>
            <a:ext cx="8208912" cy="523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>
                <a:solidFill>
                  <a:srgbClr val="000000"/>
                </a:solidFill>
                <a:latin typeface="Arial" panose="020B0604020202020204" pitchFamily="34" charset="0"/>
              </a:rPr>
              <a:t>8  “Operación”</a:t>
            </a:r>
            <a:endParaRPr lang="en-GB" altLang="es-AR" sz="30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719513" y="2251495"/>
            <a:ext cx="1728415" cy="3337051"/>
            <a:chOff x="884" y="2004"/>
            <a:chExt cx="1056" cy="1560"/>
          </a:xfrm>
        </p:grpSpPr>
        <p:sp>
          <p:nvSpPr>
            <p:cNvPr id="73780" name="Line 16"/>
            <p:cNvSpPr>
              <a:spLocks noChangeShapeType="1"/>
            </p:cNvSpPr>
            <p:nvPr/>
          </p:nvSpPr>
          <p:spPr bwMode="auto">
            <a:xfrm>
              <a:off x="1412" y="2004"/>
              <a:ext cx="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s-ES" sz="1400"/>
            </a:p>
          </p:txBody>
        </p:sp>
        <p:sp>
          <p:nvSpPr>
            <p:cNvPr id="73781" name="Line 17"/>
            <p:cNvSpPr>
              <a:spLocks noChangeShapeType="1"/>
            </p:cNvSpPr>
            <p:nvPr/>
          </p:nvSpPr>
          <p:spPr bwMode="auto">
            <a:xfrm>
              <a:off x="1412" y="2520"/>
              <a:ext cx="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s-ES" sz="1400"/>
            </a:p>
          </p:txBody>
        </p:sp>
        <p:sp>
          <p:nvSpPr>
            <p:cNvPr id="73782" name="Line 18"/>
            <p:cNvSpPr>
              <a:spLocks noChangeShapeType="1"/>
            </p:cNvSpPr>
            <p:nvPr/>
          </p:nvSpPr>
          <p:spPr bwMode="auto">
            <a:xfrm>
              <a:off x="1412" y="3084"/>
              <a:ext cx="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s-ES" sz="1400"/>
            </a:p>
          </p:txBody>
        </p:sp>
        <p:sp>
          <p:nvSpPr>
            <p:cNvPr id="73783" name="Rectangle 19"/>
            <p:cNvSpPr>
              <a:spLocks noChangeArrowheads="1"/>
            </p:cNvSpPr>
            <p:nvPr/>
          </p:nvSpPr>
          <p:spPr bwMode="auto">
            <a:xfrm>
              <a:off x="884" y="2144"/>
              <a:ext cx="1056" cy="377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Determinación</a:t>
              </a: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de los </a:t>
              </a: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requisito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del </a:t>
              </a: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Producto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3784" name="Rectangle 20"/>
            <p:cNvSpPr>
              <a:spLocks noChangeArrowheads="1"/>
            </p:cNvSpPr>
            <p:nvPr/>
          </p:nvSpPr>
          <p:spPr bwMode="auto">
            <a:xfrm>
              <a:off x="884" y="2690"/>
              <a:ext cx="1024" cy="413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Revisión</a:t>
              </a: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 de los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requisitos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del </a:t>
              </a: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Producto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3785" name="Rectangle 21"/>
            <p:cNvSpPr>
              <a:spLocks noChangeArrowheads="1"/>
            </p:cNvSpPr>
            <p:nvPr/>
          </p:nvSpPr>
          <p:spPr bwMode="auto">
            <a:xfrm>
              <a:off x="884" y="3209"/>
              <a:ext cx="1048" cy="35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Comunicación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con los </a:t>
              </a: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Clientes</a:t>
              </a: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</a:p>
          </p:txBody>
        </p:sp>
      </p:grpSp>
      <p:grpSp>
        <p:nvGrpSpPr>
          <p:cNvPr id="60" name="59 Grupo"/>
          <p:cNvGrpSpPr/>
          <p:nvPr/>
        </p:nvGrpSpPr>
        <p:grpSpPr>
          <a:xfrm>
            <a:off x="5807726" y="1006896"/>
            <a:ext cx="1656427" cy="4583113"/>
            <a:chOff x="4283725" y="1006895"/>
            <a:chExt cx="1656427" cy="4583113"/>
          </a:xfrm>
        </p:grpSpPr>
        <p:sp>
          <p:nvSpPr>
            <p:cNvPr id="73732" name="Line 5"/>
            <p:cNvSpPr>
              <a:spLocks noChangeShapeType="1"/>
            </p:cNvSpPr>
            <p:nvPr/>
          </p:nvSpPr>
          <p:spPr bwMode="auto">
            <a:xfrm>
              <a:off x="5004048" y="1006895"/>
              <a:ext cx="0" cy="323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grpSp>
          <p:nvGrpSpPr>
            <p:cNvPr id="58" name="57 Grupo"/>
            <p:cNvGrpSpPr/>
            <p:nvPr/>
          </p:nvGrpSpPr>
          <p:grpSpPr>
            <a:xfrm>
              <a:off x="4283725" y="1305345"/>
              <a:ext cx="1656427" cy="4284663"/>
              <a:chOff x="3635653" y="1305345"/>
              <a:chExt cx="1656427" cy="4284663"/>
            </a:xfrm>
          </p:grpSpPr>
          <p:grpSp>
            <p:nvGrpSpPr>
              <p:cNvPr id="3" name="Group 22"/>
              <p:cNvGrpSpPr>
                <a:grpSpLocks/>
              </p:cNvGrpSpPr>
              <p:nvPr/>
            </p:nvGrpSpPr>
            <p:grpSpPr bwMode="auto">
              <a:xfrm>
                <a:off x="3635653" y="2283245"/>
                <a:ext cx="1656427" cy="3306763"/>
                <a:chOff x="1952" y="1848"/>
                <a:chExt cx="962" cy="2083"/>
              </a:xfrm>
            </p:grpSpPr>
            <p:sp>
              <p:nvSpPr>
                <p:cNvPr id="73766" name="Line 23"/>
                <p:cNvSpPr>
                  <a:spLocks noChangeShapeType="1"/>
                </p:cNvSpPr>
                <p:nvPr/>
              </p:nvSpPr>
              <p:spPr bwMode="auto">
                <a:xfrm>
                  <a:off x="2376" y="1848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67" name="Line 24"/>
                <p:cNvSpPr>
                  <a:spLocks noChangeShapeType="1"/>
                </p:cNvSpPr>
                <p:nvPr/>
              </p:nvSpPr>
              <p:spPr bwMode="auto">
                <a:xfrm>
                  <a:off x="2388" y="2136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68" name="Line 25"/>
                <p:cNvSpPr>
                  <a:spLocks noChangeShapeType="1"/>
                </p:cNvSpPr>
                <p:nvPr/>
              </p:nvSpPr>
              <p:spPr bwMode="auto">
                <a:xfrm>
                  <a:off x="2388" y="2400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69" name="Line 26"/>
                <p:cNvSpPr>
                  <a:spLocks noChangeShapeType="1"/>
                </p:cNvSpPr>
                <p:nvPr/>
              </p:nvSpPr>
              <p:spPr bwMode="auto">
                <a:xfrm>
                  <a:off x="2388" y="2676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70" name="Line 27"/>
                <p:cNvSpPr>
                  <a:spLocks noChangeShapeType="1"/>
                </p:cNvSpPr>
                <p:nvPr/>
              </p:nvSpPr>
              <p:spPr bwMode="auto">
                <a:xfrm>
                  <a:off x="2388" y="2976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71" name="Line 28"/>
                <p:cNvSpPr>
                  <a:spLocks noChangeShapeType="1"/>
                </p:cNvSpPr>
                <p:nvPr/>
              </p:nvSpPr>
              <p:spPr bwMode="auto">
                <a:xfrm>
                  <a:off x="2388" y="3240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72" name="Line 29"/>
                <p:cNvSpPr>
                  <a:spLocks noChangeShapeType="1"/>
                </p:cNvSpPr>
                <p:nvPr/>
              </p:nvSpPr>
              <p:spPr bwMode="auto">
                <a:xfrm>
                  <a:off x="2388" y="3528"/>
                  <a:ext cx="0" cy="1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 sz="1200"/>
                </a:p>
              </p:txBody>
            </p:sp>
            <p:sp>
              <p:nvSpPr>
                <p:cNvPr id="73773" name="Rectangle 30"/>
                <p:cNvSpPr>
                  <a:spLocks noChangeArrowheads="1"/>
                </p:cNvSpPr>
                <p:nvPr/>
              </p:nvSpPr>
              <p:spPr bwMode="auto">
                <a:xfrm>
                  <a:off x="2001" y="1952"/>
                  <a:ext cx="768" cy="192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Planificación</a:t>
                  </a: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73774" name="Rectangle 31"/>
                <p:cNvSpPr>
                  <a:spLocks noChangeArrowheads="1"/>
                </p:cNvSpPr>
                <p:nvPr/>
              </p:nvSpPr>
              <p:spPr bwMode="auto">
                <a:xfrm>
                  <a:off x="2063" y="2241"/>
                  <a:ext cx="660" cy="164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Entradas</a:t>
                  </a:r>
                </a:p>
              </p:txBody>
            </p:sp>
            <p:sp>
              <p:nvSpPr>
                <p:cNvPr id="73775" name="Rectangle 32"/>
                <p:cNvSpPr>
                  <a:spLocks noChangeArrowheads="1"/>
                </p:cNvSpPr>
                <p:nvPr/>
              </p:nvSpPr>
              <p:spPr bwMode="auto">
                <a:xfrm>
                  <a:off x="2069" y="2502"/>
                  <a:ext cx="749" cy="158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Resultados</a:t>
                  </a:r>
                  <a:endParaRPr lang="en-GB" altLang="es-AR" sz="12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3776" name="Rectangle 33"/>
                <p:cNvSpPr>
                  <a:spLocks noChangeArrowheads="1"/>
                </p:cNvSpPr>
                <p:nvPr/>
              </p:nvSpPr>
              <p:spPr bwMode="auto">
                <a:xfrm>
                  <a:off x="2081" y="2783"/>
                  <a:ext cx="624" cy="192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Revisión</a:t>
                  </a:r>
                </a:p>
              </p:txBody>
            </p:sp>
            <p:sp>
              <p:nvSpPr>
                <p:cNvPr id="73777" name="Rectangle 34"/>
                <p:cNvSpPr>
                  <a:spLocks noChangeArrowheads="1"/>
                </p:cNvSpPr>
                <p:nvPr/>
              </p:nvSpPr>
              <p:spPr bwMode="auto">
                <a:xfrm>
                  <a:off x="2033" y="3072"/>
                  <a:ext cx="720" cy="173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Verificación</a:t>
                  </a:r>
                </a:p>
              </p:txBody>
            </p:sp>
            <p:sp>
              <p:nvSpPr>
                <p:cNvPr id="73778" name="Rectangle 35"/>
                <p:cNvSpPr>
                  <a:spLocks noChangeArrowheads="1"/>
                </p:cNvSpPr>
                <p:nvPr/>
              </p:nvSpPr>
              <p:spPr bwMode="auto">
                <a:xfrm>
                  <a:off x="2033" y="3342"/>
                  <a:ext cx="720" cy="192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Validación</a:t>
                  </a:r>
                </a:p>
              </p:txBody>
            </p:sp>
            <p:sp>
              <p:nvSpPr>
                <p:cNvPr id="73779" name="Rectangle 36"/>
                <p:cNvSpPr>
                  <a:spLocks noChangeArrowheads="1"/>
                </p:cNvSpPr>
                <p:nvPr/>
              </p:nvSpPr>
              <p:spPr bwMode="auto">
                <a:xfrm>
                  <a:off x="1952" y="3632"/>
                  <a:ext cx="962" cy="299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Control de</a:t>
                  </a:r>
                </a:p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 </a:t>
                  </a: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Cambios</a:t>
                  </a:r>
                  <a:endParaRPr lang="en-GB" altLang="es-AR" sz="12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73742" name="Rectangle 37"/>
              <p:cNvSpPr>
                <a:spLocks noChangeArrowheads="1"/>
              </p:cNvSpPr>
              <p:nvPr/>
            </p:nvSpPr>
            <p:spPr bwMode="auto">
              <a:xfrm>
                <a:off x="3713511" y="1305345"/>
                <a:ext cx="1290537" cy="1043535"/>
              </a:xfrm>
              <a:prstGeom prst="rect">
                <a:avLst/>
              </a:prstGeom>
              <a:solidFill>
                <a:srgbClr val="FF66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92075" tIns="46038" rIns="92075" bIns="46038"/>
              <a:lstStyle>
                <a:lvl1pPr marL="311150" indent="-31115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>
                    <a:schemeClr val="tx1"/>
                  </a:buClr>
                  <a:buSzPct val="75000"/>
                  <a:buFont typeface="Monotype Sorts"/>
                  <a:buNone/>
                </a:pPr>
                <a:r>
                  <a:rPr lang="en-GB" altLang="es-AR" sz="1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8.3 </a:t>
                </a:r>
              </a:p>
              <a:p>
                <a:pPr algn="ctr">
                  <a:spcBef>
                    <a:spcPct val="0"/>
                  </a:spcBef>
                  <a:buClr>
                    <a:schemeClr val="tx1"/>
                  </a:buClr>
                  <a:buSzPct val="75000"/>
                  <a:buFont typeface="Monotype Sorts"/>
                  <a:buNone/>
                </a:pPr>
                <a:r>
                  <a:rPr lang="en-GB" altLang="es-AR" sz="1400" b="1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Diseño</a:t>
                </a:r>
                <a:endPara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pPr algn="ctr">
                  <a:spcBef>
                    <a:spcPct val="0"/>
                  </a:spcBef>
                  <a:buClr>
                    <a:schemeClr val="tx1"/>
                  </a:buClr>
                  <a:buSzPct val="75000"/>
                  <a:buFont typeface="Monotype Sorts"/>
                  <a:buNone/>
                </a:pPr>
                <a:r>
                  <a:rPr lang="en-GB" altLang="es-AR" sz="1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&amp;</a:t>
                </a:r>
              </a:p>
              <a:p>
                <a:pPr algn="ctr">
                  <a:spcBef>
                    <a:spcPct val="0"/>
                  </a:spcBef>
                  <a:buClr>
                    <a:schemeClr val="tx1"/>
                  </a:buClr>
                  <a:buSzPct val="75000"/>
                  <a:buFont typeface="Monotype Sorts"/>
                  <a:buNone/>
                </a:pPr>
                <a:r>
                  <a:rPr lang="en-GB" altLang="es-AR" sz="1400" b="1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Desarrollo</a:t>
                </a:r>
                <a:endPara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73745" name="Rectangle 59"/>
          <p:cNvSpPr>
            <a:spLocks noChangeArrowheads="1"/>
          </p:cNvSpPr>
          <p:nvPr/>
        </p:nvSpPr>
        <p:spPr bwMode="auto">
          <a:xfrm>
            <a:off x="3718942" y="1349795"/>
            <a:ext cx="1656979" cy="99908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8.2  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Requisitos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Productos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y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Servicios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3746" name="Rectangle 60"/>
          <p:cNvSpPr>
            <a:spLocks noChangeArrowheads="1"/>
          </p:cNvSpPr>
          <p:nvPr/>
        </p:nvSpPr>
        <p:spPr bwMode="auto">
          <a:xfrm>
            <a:off x="2135560" y="1335511"/>
            <a:ext cx="1368152" cy="947737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8.1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Planificación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y Control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Operacional</a:t>
            </a:r>
            <a:endParaRPr lang="es-ES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61" name="60 Grupo"/>
          <p:cNvGrpSpPr/>
          <p:nvPr/>
        </p:nvGrpSpPr>
        <p:grpSpPr>
          <a:xfrm>
            <a:off x="7824192" y="980729"/>
            <a:ext cx="2160240" cy="4490815"/>
            <a:chOff x="6300192" y="980728"/>
            <a:chExt cx="2160240" cy="4490815"/>
          </a:xfrm>
        </p:grpSpPr>
        <p:sp>
          <p:nvSpPr>
            <p:cNvPr id="73733" name="Line 6"/>
            <p:cNvSpPr>
              <a:spLocks noChangeShapeType="1"/>
            </p:cNvSpPr>
            <p:nvPr/>
          </p:nvSpPr>
          <p:spPr bwMode="auto">
            <a:xfrm>
              <a:off x="7308304" y="980728"/>
              <a:ext cx="0" cy="323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73739" name="Rectangle 14"/>
            <p:cNvSpPr>
              <a:spLocks noChangeArrowheads="1"/>
            </p:cNvSpPr>
            <p:nvPr/>
          </p:nvSpPr>
          <p:spPr bwMode="auto">
            <a:xfrm>
              <a:off x="6300193" y="1305345"/>
              <a:ext cx="2016224" cy="1331567"/>
            </a:xfrm>
            <a:prstGeom prst="rect">
              <a:avLst/>
            </a:prstGeom>
            <a:solidFill>
              <a:srgbClr val="FF66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8.4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Control de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Productos</a:t>
              </a: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 y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Servicios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suministrados</a:t>
              </a:r>
              <a:r>
                <a:rPr lang="en-GB" altLang="es-AR" sz="1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400" b="1" dirty="0" err="1">
                  <a:solidFill>
                    <a:srgbClr val="000000"/>
                  </a:solidFill>
                  <a:latin typeface="Arial" panose="020B0604020202020204" pitchFamily="34" charset="0"/>
                </a:rPr>
                <a:t>externamente</a:t>
              </a:r>
              <a:endPara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3749" name="Line 16"/>
            <p:cNvSpPr>
              <a:spLocks noChangeShapeType="1"/>
            </p:cNvSpPr>
            <p:nvPr/>
          </p:nvSpPr>
          <p:spPr bwMode="auto">
            <a:xfrm>
              <a:off x="7380312" y="2636912"/>
              <a:ext cx="0" cy="2476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 sz="1200"/>
            </a:p>
          </p:txBody>
        </p:sp>
        <p:grpSp>
          <p:nvGrpSpPr>
            <p:cNvPr id="4" name="Group 38"/>
            <p:cNvGrpSpPr>
              <a:grpSpLocks/>
            </p:cNvGrpSpPr>
            <p:nvPr/>
          </p:nvGrpSpPr>
          <p:grpSpPr bwMode="auto">
            <a:xfrm>
              <a:off x="6300192" y="2852936"/>
              <a:ext cx="2160240" cy="2618607"/>
              <a:chOff x="2848" y="2144"/>
              <a:chExt cx="768" cy="1392"/>
            </a:xfrm>
          </p:grpSpPr>
          <p:sp>
            <p:nvSpPr>
              <p:cNvPr id="73760" name="Line 40"/>
              <p:cNvSpPr>
                <a:spLocks noChangeShapeType="1"/>
              </p:cNvSpPr>
              <p:nvPr/>
            </p:nvSpPr>
            <p:spPr bwMode="auto">
              <a:xfrm>
                <a:off x="3228" y="242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ES" sz="1200"/>
              </a:p>
            </p:txBody>
          </p:sp>
          <p:sp>
            <p:nvSpPr>
              <p:cNvPr id="73761" name="Line 41"/>
              <p:cNvSpPr>
                <a:spLocks noChangeShapeType="1"/>
              </p:cNvSpPr>
              <p:nvPr/>
            </p:nvSpPr>
            <p:spPr bwMode="auto">
              <a:xfrm>
                <a:off x="3228" y="298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ES" sz="1200"/>
              </a:p>
            </p:txBody>
          </p:sp>
          <p:grpSp>
            <p:nvGrpSpPr>
              <p:cNvPr id="5" name="Group 42"/>
              <p:cNvGrpSpPr>
                <a:grpSpLocks/>
              </p:cNvGrpSpPr>
              <p:nvPr/>
            </p:nvGrpSpPr>
            <p:grpSpPr bwMode="auto">
              <a:xfrm>
                <a:off x="2848" y="2144"/>
                <a:ext cx="768" cy="1392"/>
                <a:chOff x="2848" y="2104"/>
                <a:chExt cx="768" cy="1392"/>
              </a:xfrm>
            </p:grpSpPr>
            <p:sp>
              <p:nvSpPr>
                <p:cNvPr id="73763" name="Rectangle 43"/>
                <p:cNvSpPr>
                  <a:spLocks noChangeArrowheads="1"/>
                </p:cNvSpPr>
                <p:nvPr/>
              </p:nvSpPr>
              <p:spPr bwMode="auto">
                <a:xfrm>
                  <a:off x="2878" y="2104"/>
                  <a:ext cx="708" cy="288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4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Proceso</a:t>
                  </a: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 de</a:t>
                  </a:r>
                </a:p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Compras</a:t>
                  </a:r>
                  <a:endParaRPr lang="en-GB" altLang="es-AR" sz="12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3764" name="Rectangle 44"/>
                <p:cNvSpPr>
                  <a:spLocks noChangeArrowheads="1"/>
                </p:cNvSpPr>
                <p:nvPr/>
              </p:nvSpPr>
              <p:spPr bwMode="auto">
                <a:xfrm>
                  <a:off x="2848" y="2512"/>
                  <a:ext cx="768" cy="432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Información</a:t>
                  </a: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 </a:t>
                  </a:r>
                </a:p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4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de</a:t>
                  </a: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 </a:t>
                  </a: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las</a:t>
                  </a:r>
                  <a:endParaRPr lang="en-GB" altLang="es-AR" sz="12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Compras</a:t>
                  </a:r>
                  <a:endParaRPr lang="en-GB" altLang="es-AR" sz="12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3765" name="Rectangle 45"/>
                <p:cNvSpPr>
                  <a:spLocks noChangeArrowheads="1"/>
                </p:cNvSpPr>
                <p:nvPr/>
              </p:nvSpPr>
              <p:spPr bwMode="auto">
                <a:xfrm>
                  <a:off x="2872" y="3064"/>
                  <a:ext cx="720" cy="432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/>
                <a:lstStyle>
                  <a:lvl1pPr marL="311150" indent="-31115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4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Verificación</a:t>
                  </a:r>
                  <a:endParaRPr lang="en-GB" altLang="es-AR" sz="14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del </a:t>
                  </a:r>
                  <a:r>
                    <a:rPr lang="en-GB" altLang="es-AR" sz="12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Producto</a:t>
                  </a:r>
                  <a:endParaRPr lang="en-GB" altLang="es-AR" sz="12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  <a:p>
                  <a:pPr algn="ctr">
                    <a:spcBef>
                      <a:spcPct val="0"/>
                    </a:spcBef>
                    <a:buClr>
                      <a:schemeClr val="tx1"/>
                    </a:buClr>
                    <a:buSzPct val="75000"/>
                    <a:buFont typeface="Monotype Sorts"/>
                    <a:buNone/>
                  </a:pPr>
                  <a:r>
                    <a:rPr lang="en-GB" altLang="es-AR" sz="1400" b="1" dirty="0" err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comprado</a:t>
                  </a:r>
                  <a:endParaRPr lang="en-GB" altLang="es-AR" sz="1400" b="1" dirty="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</p:grpSp>
      <p:pic>
        <p:nvPicPr>
          <p:cNvPr id="44" name="Imagen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3512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3"/>
          <p:cNvSpPr>
            <a:spLocks noChangeShapeType="1"/>
          </p:cNvSpPr>
          <p:nvPr/>
        </p:nvSpPr>
        <p:spPr bwMode="auto">
          <a:xfrm>
            <a:off x="4079776" y="1052737"/>
            <a:ext cx="0" cy="633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4754" name="Line 3"/>
          <p:cNvSpPr>
            <a:spLocks noChangeShapeType="1"/>
          </p:cNvSpPr>
          <p:nvPr/>
        </p:nvSpPr>
        <p:spPr bwMode="auto">
          <a:xfrm>
            <a:off x="8976022" y="1124745"/>
            <a:ext cx="0" cy="633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4755" name="Rectangle 9"/>
          <p:cNvSpPr>
            <a:spLocks noChangeArrowheads="1"/>
          </p:cNvSpPr>
          <p:nvPr/>
        </p:nvSpPr>
        <p:spPr bwMode="auto">
          <a:xfrm>
            <a:off x="2423592" y="620689"/>
            <a:ext cx="7704856" cy="523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8  “</a:t>
            </a:r>
            <a:r>
              <a:rPr lang="en-GB" altLang="es-AR" sz="2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Operación</a:t>
            </a:r>
            <a:r>
              <a:rPr lang="en-GB" altLang="es-A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endParaRPr lang="en-GB" altLang="es-AR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4756" name="Rectangle 60"/>
          <p:cNvSpPr>
            <a:spLocks noChangeArrowheads="1"/>
          </p:cNvSpPr>
          <p:nvPr/>
        </p:nvSpPr>
        <p:spPr bwMode="auto">
          <a:xfrm>
            <a:off x="7751886" y="1505026"/>
            <a:ext cx="2448570" cy="1131887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8.7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Control de los Elementos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de salida del Proceso,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los Productos y Servicios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No Conformes</a:t>
            </a:r>
            <a:endParaRPr lang="es-ES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6384032" y="1124744"/>
            <a:ext cx="0" cy="633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447928" y="1556792"/>
            <a:ext cx="1872208" cy="1008112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8.6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Liberación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Productos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 y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Servicios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143672" y="1572097"/>
            <a:ext cx="1872208" cy="899519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8.5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Producción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y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prestación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de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Servicio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3205782" y="2492896"/>
            <a:ext cx="1738091" cy="3524250"/>
            <a:chOff x="3794" y="1860"/>
            <a:chExt cx="772" cy="1932"/>
          </a:xfrm>
        </p:grpSpPr>
        <p:sp>
          <p:nvSpPr>
            <p:cNvPr id="12" name="Line 47"/>
            <p:cNvSpPr>
              <a:spLocks noChangeShapeType="1"/>
            </p:cNvSpPr>
            <p:nvPr/>
          </p:nvSpPr>
          <p:spPr bwMode="auto">
            <a:xfrm>
              <a:off x="4176" y="1860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 sz="1200"/>
            </a:p>
          </p:txBody>
        </p:sp>
        <p:sp>
          <p:nvSpPr>
            <p:cNvPr id="13" name="Line 48"/>
            <p:cNvSpPr>
              <a:spLocks noChangeShapeType="1"/>
            </p:cNvSpPr>
            <p:nvPr/>
          </p:nvSpPr>
          <p:spPr bwMode="auto">
            <a:xfrm>
              <a:off x="4176" y="2232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 sz="1200"/>
            </a:p>
          </p:txBody>
        </p:sp>
        <p:sp>
          <p:nvSpPr>
            <p:cNvPr id="14" name="Line 49"/>
            <p:cNvSpPr>
              <a:spLocks noChangeShapeType="1"/>
            </p:cNvSpPr>
            <p:nvPr/>
          </p:nvSpPr>
          <p:spPr bwMode="auto">
            <a:xfrm>
              <a:off x="4176" y="3028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 sz="1200"/>
            </a:p>
          </p:txBody>
        </p:sp>
        <p:sp>
          <p:nvSpPr>
            <p:cNvPr id="15" name="Line 50"/>
            <p:cNvSpPr>
              <a:spLocks noChangeShapeType="1"/>
            </p:cNvSpPr>
            <p:nvPr/>
          </p:nvSpPr>
          <p:spPr bwMode="auto">
            <a:xfrm>
              <a:off x="4176" y="3412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 sz="1200"/>
            </a:p>
          </p:txBody>
        </p:sp>
        <p:sp>
          <p:nvSpPr>
            <p:cNvPr id="16" name="Line 51"/>
            <p:cNvSpPr>
              <a:spLocks noChangeShapeType="1"/>
            </p:cNvSpPr>
            <p:nvPr/>
          </p:nvSpPr>
          <p:spPr bwMode="auto">
            <a:xfrm>
              <a:off x="4176" y="2608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" sz="1200"/>
            </a:p>
          </p:txBody>
        </p:sp>
        <p:sp>
          <p:nvSpPr>
            <p:cNvPr id="17" name="Rectangle 52"/>
            <p:cNvSpPr>
              <a:spLocks noChangeArrowheads="1"/>
            </p:cNvSpPr>
            <p:nvPr/>
          </p:nvSpPr>
          <p:spPr bwMode="auto">
            <a:xfrm>
              <a:off x="3794" y="1936"/>
              <a:ext cx="764" cy="32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Control de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Producción y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Servicio</a:t>
              </a:r>
            </a:p>
          </p:txBody>
        </p:sp>
        <p:sp>
          <p:nvSpPr>
            <p:cNvPr id="18" name="Rectangle 53"/>
            <p:cNvSpPr>
              <a:spLocks noChangeArrowheads="1"/>
            </p:cNvSpPr>
            <p:nvPr/>
          </p:nvSpPr>
          <p:spPr bwMode="auto">
            <a:xfrm>
              <a:off x="3794" y="2736"/>
              <a:ext cx="764" cy="28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Identificación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y Trazabilidad</a:t>
              </a:r>
            </a:p>
          </p:txBody>
        </p:sp>
        <p:sp>
          <p:nvSpPr>
            <p:cNvPr id="19" name="Rectangle 54"/>
            <p:cNvSpPr>
              <a:spLocks noChangeArrowheads="1"/>
            </p:cNvSpPr>
            <p:nvPr/>
          </p:nvSpPr>
          <p:spPr bwMode="auto">
            <a:xfrm>
              <a:off x="3794" y="3120"/>
              <a:ext cx="764" cy="28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Propiedad del 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Cliente</a:t>
              </a:r>
            </a:p>
          </p:txBody>
        </p:sp>
        <p:sp>
          <p:nvSpPr>
            <p:cNvPr id="20" name="Rectangle 55"/>
            <p:cNvSpPr>
              <a:spLocks noChangeArrowheads="1"/>
            </p:cNvSpPr>
            <p:nvPr/>
          </p:nvSpPr>
          <p:spPr bwMode="auto">
            <a:xfrm>
              <a:off x="3794" y="3504"/>
              <a:ext cx="764" cy="28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Preservación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del Producto</a:t>
              </a:r>
            </a:p>
          </p:txBody>
        </p:sp>
        <p:sp>
          <p:nvSpPr>
            <p:cNvPr id="21" name="Rectangle 56"/>
            <p:cNvSpPr>
              <a:spLocks noChangeArrowheads="1"/>
            </p:cNvSpPr>
            <p:nvPr/>
          </p:nvSpPr>
          <p:spPr bwMode="auto">
            <a:xfrm>
              <a:off x="3802" y="2336"/>
              <a:ext cx="764" cy="28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311150" indent="-31115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Validación</a:t>
              </a:r>
            </a:p>
            <a:p>
              <a:pPr algn="ctr">
                <a:spcBef>
                  <a:spcPct val="0"/>
                </a:spcBef>
                <a:buClr>
                  <a:schemeClr val="tx1"/>
                </a:buClr>
                <a:buSzPct val="75000"/>
                <a:buFont typeface="Monotype Sorts"/>
                <a:buNone/>
              </a:pPr>
              <a:r>
                <a:rPr lang="en-GB" altLang="es-AR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de Procesos</a:t>
              </a:r>
            </a:p>
          </p:txBody>
        </p:sp>
      </p:grpSp>
      <p:pic>
        <p:nvPicPr>
          <p:cNvPr id="23" name="Imagen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77428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ChangeArrowheads="1"/>
          </p:cNvSpPr>
          <p:nvPr/>
        </p:nvSpPr>
        <p:spPr bwMode="auto">
          <a:xfrm>
            <a:off x="2895600" y="1392958"/>
            <a:ext cx="6343650" cy="523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>
                <a:solidFill>
                  <a:srgbClr val="000000"/>
                </a:solidFill>
                <a:latin typeface="Arial" panose="020B0604020202020204" pitchFamily="34" charset="0"/>
              </a:rPr>
              <a:t>9  “Evaluación del Desempeño”</a:t>
            </a:r>
            <a:endParaRPr lang="en-GB" altLang="es-AR" sz="30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79" name="Rectangle 6"/>
          <p:cNvSpPr>
            <a:spLocks noChangeArrowheads="1"/>
          </p:cNvSpPr>
          <p:nvPr/>
        </p:nvSpPr>
        <p:spPr bwMode="auto">
          <a:xfrm>
            <a:off x="5447929" y="2203450"/>
            <a:ext cx="1261243" cy="7366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9.2  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Auditorias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Internas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80" name="Rectangle 8"/>
          <p:cNvSpPr>
            <a:spLocks noChangeArrowheads="1"/>
          </p:cNvSpPr>
          <p:nvPr/>
        </p:nvSpPr>
        <p:spPr bwMode="auto">
          <a:xfrm>
            <a:off x="7536161" y="2203450"/>
            <a:ext cx="1548361" cy="7366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9.3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Revisión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por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Dirección</a:t>
            </a:r>
            <a:endParaRPr lang="en-GB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81" name="Line 9"/>
          <p:cNvSpPr>
            <a:spLocks noChangeShapeType="1"/>
          </p:cNvSpPr>
          <p:nvPr/>
        </p:nvSpPr>
        <p:spPr bwMode="auto">
          <a:xfrm>
            <a:off x="3791744" y="1924050"/>
            <a:ext cx="0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82" name="Line 10"/>
          <p:cNvSpPr>
            <a:spLocks noChangeShapeType="1"/>
          </p:cNvSpPr>
          <p:nvPr/>
        </p:nvSpPr>
        <p:spPr bwMode="auto">
          <a:xfrm>
            <a:off x="6096000" y="1924050"/>
            <a:ext cx="0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83" name="Line 11"/>
          <p:cNvSpPr>
            <a:spLocks noChangeShapeType="1"/>
          </p:cNvSpPr>
          <p:nvPr/>
        </p:nvSpPr>
        <p:spPr bwMode="auto">
          <a:xfrm>
            <a:off x="8328248" y="1943100"/>
            <a:ext cx="0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84" name="Rectangle 37"/>
          <p:cNvSpPr>
            <a:spLocks noChangeArrowheads="1"/>
          </p:cNvSpPr>
          <p:nvPr/>
        </p:nvSpPr>
        <p:spPr bwMode="auto">
          <a:xfrm>
            <a:off x="3234260" y="2220916"/>
            <a:ext cx="1084659" cy="70802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9.1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Generalidades</a:t>
            </a:r>
            <a:endParaRPr lang="es-ES" altLang="es-AR" sz="1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88" name="Line 22"/>
          <p:cNvSpPr>
            <a:spLocks noChangeShapeType="1"/>
          </p:cNvSpPr>
          <p:nvPr/>
        </p:nvSpPr>
        <p:spPr bwMode="auto">
          <a:xfrm>
            <a:off x="3783137" y="2940050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89" name="Line 23"/>
          <p:cNvSpPr>
            <a:spLocks noChangeShapeType="1"/>
          </p:cNvSpPr>
          <p:nvPr/>
        </p:nvSpPr>
        <p:spPr bwMode="auto">
          <a:xfrm>
            <a:off x="3783137" y="3721100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90" name="Line 24"/>
          <p:cNvSpPr>
            <a:spLocks noChangeShapeType="1"/>
          </p:cNvSpPr>
          <p:nvPr/>
        </p:nvSpPr>
        <p:spPr bwMode="auto">
          <a:xfrm>
            <a:off x="3783137" y="4330700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91" name="Line 25"/>
          <p:cNvSpPr>
            <a:spLocks noChangeShapeType="1"/>
          </p:cNvSpPr>
          <p:nvPr/>
        </p:nvSpPr>
        <p:spPr bwMode="auto">
          <a:xfrm>
            <a:off x="3783137" y="4940300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5793" name="Rectangle 27"/>
          <p:cNvSpPr>
            <a:spLocks noChangeArrowheads="1"/>
          </p:cNvSpPr>
          <p:nvPr/>
        </p:nvSpPr>
        <p:spPr bwMode="auto">
          <a:xfrm>
            <a:off x="3143672" y="3263900"/>
            <a:ext cx="1178198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Satisfacción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del </a:t>
            </a: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Cliente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94" name="Rectangle 28"/>
          <p:cNvSpPr>
            <a:spLocks noChangeArrowheads="1"/>
          </p:cNvSpPr>
          <p:nvPr/>
        </p:nvSpPr>
        <p:spPr bwMode="auto">
          <a:xfrm>
            <a:off x="3215680" y="3873500"/>
            <a:ext cx="1106190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Análisis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y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Evaluación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95" name="Rectangle 29"/>
          <p:cNvSpPr>
            <a:spLocks noChangeArrowheads="1"/>
          </p:cNvSpPr>
          <p:nvPr/>
        </p:nvSpPr>
        <p:spPr bwMode="auto">
          <a:xfrm>
            <a:off x="3215680" y="4483100"/>
            <a:ext cx="1106190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Medición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de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procesos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96" name="Rectangle 30"/>
          <p:cNvSpPr>
            <a:spLocks noChangeArrowheads="1"/>
          </p:cNvSpPr>
          <p:nvPr/>
        </p:nvSpPr>
        <p:spPr bwMode="auto">
          <a:xfrm>
            <a:off x="3215680" y="5092700"/>
            <a:ext cx="1152128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Medición</a:t>
            </a:r>
            <a:r>
              <a:rPr lang="en-GB" altLang="es-AR" sz="1200" b="1" dirty="0">
                <a:solidFill>
                  <a:srgbClr val="000000"/>
                </a:solidFill>
                <a:latin typeface="Arial" panose="020B0604020202020204" pitchFamily="34" charset="0"/>
              </a:rPr>
              <a:t> del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producto</a:t>
            </a: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endParaRPr lang="en-GB" altLang="es-AR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68132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ChangeArrowheads="1"/>
          </p:cNvSpPr>
          <p:nvPr/>
        </p:nvSpPr>
        <p:spPr bwMode="auto">
          <a:xfrm>
            <a:off x="2895600" y="2007744"/>
            <a:ext cx="6343650" cy="523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s-AR" sz="2800" b="1">
                <a:solidFill>
                  <a:srgbClr val="000000"/>
                </a:solidFill>
                <a:latin typeface="Arial" panose="020B0604020202020204" pitchFamily="34" charset="0"/>
              </a:rPr>
              <a:t>10  “Mejora”</a:t>
            </a:r>
            <a:endParaRPr lang="en-GB" altLang="es-AR" sz="30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6803" name="Rectangle 6"/>
          <p:cNvSpPr>
            <a:spLocks noChangeArrowheads="1"/>
          </p:cNvSpPr>
          <p:nvPr/>
        </p:nvSpPr>
        <p:spPr bwMode="auto">
          <a:xfrm>
            <a:off x="4943872" y="2836416"/>
            <a:ext cx="1867172" cy="7366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10.2  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No Conformidad y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>
                <a:solidFill>
                  <a:srgbClr val="000000"/>
                </a:solidFill>
                <a:latin typeface="Arial" panose="020B0604020202020204" pitchFamily="34" charset="0"/>
              </a:rPr>
              <a:t>Acción Correctiva</a:t>
            </a:r>
          </a:p>
        </p:txBody>
      </p:sp>
      <p:sp>
        <p:nvSpPr>
          <p:cNvPr id="76804" name="Line 9"/>
          <p:cNvSpPr>
            <a:spLocks noChangeShapeType="1"/>
          </p:cNvSpPr>
          <p:nvPr/>
        </p:nvSpPr>
        <p:spPr bwMode="auto">
          <a:xfrm>
            <a:off x="3449241" y="2557016"/>
            <a:ext cx="0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6805" name="Line 10"/>
          <p:cNvSpPr>
            <a:spLocks noChangeShapeType="1"/>
          </p:cNvSpPr>
          <p:nvPr/>
        </p:nvSpPr>
        <p:spPr bwMode="auto">
          <a:xfrm>
            <a:off x="5880497" y="2557016"/>
            <a:ext cx="0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6806" name="Rectangle 37"/>
          <p:cNvSpPr>
            <a:spLocks noChangeArrowheads="1"/>
          </p:cNvSpPr>
          <p:nvPr/>
        </p:nvSpPr>
        <p:spPr bwMode="auto">
          <a:xfrm>
            <a:off x="2724844" y="2853882"/>
            <a:ext cx="1498949" cy="70802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10.1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s-AR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Generalidades</a:t>
            </a:r>
            <a:endParaRPr lang="es-ES" altLang="es-A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6809" name="Rectangle 6"/>
          <p:cNvSpPr>
            <a:spLocks noChangeArrowheads="1"/>
          </p:cNvSpPr>
          <p:nvPr/>
        </p:nvSpPr>
        <p:spPr bwMode="auto">
          <a:xfrm>
            <a:off x="7680176" y="2828479"/>
            <a:ext cx="1692376" cy="512762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311150" indent="-3111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10.3 </a:t>
            </a:r>
          </a:p>
          <a:p>
            <a:pPr algn="ctr">
              <a:spcBef>
                <a:spcPct val="0"/>
              </a:spcBef>
              <a:buClr>
                <a:schemeClr val="tx1"/>
              </a:buClr>
              <a:buSzPct val="75000"/>
              <a:buFont typeface="Monotype Sorts"/>
              <a:buNone/>
            </a:pPr>
            <a:r>
              <a:rPr lang="en-GB" altLang="es-AR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Mejora</a:t>
            </a:r>
            <a:r>
              <a:rPr lang="en-GB" altLang="es-A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Continua</a:t>
            </a:r>
          </a:p>
        </p:txBody>
      </p:sp>
      <p:sp>
        <p:nvSpPr>
          <p:cNvPr id="76810" name="Line 10"/>
          <p:cNvSpPr>
            <a:spLocks noChangeShapeType="1"/>
          </p:cNvSpPr>
          <p:nvPr/>
        </p:nvSpPr>
        <p:spPr bwMode="auto">
          <a:xfrm>
            <a:off x="8526066" y="2549079"/>
            <a:ext cx="0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93883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524100" y="642919"/>
            <a:ext cx="6500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Enfoque basado en el riesgo</a:t>
            </a:r>
            <a:endParaRPr lang="es-AR" sz="26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524100" y="1714489"/>
            <a:ext cx="6500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determinar los riesgos y oportunidades que deben ser tenidas en cuenta para: asegurar que el sistema de gestión de la calidad puede alcanzar el producto pretendido; prevenir, o reducir, efectos no deseados y alcanzar la mejora</a:t>
            </a:r>
            <a:endParaRPr lang="es-AR" u="sng" dirty="0"/>
          </a:p>
        </p:txBody>
      </p:sp>
      <p:sp>
        <p:nvSpPr>
          <p:cNvPr id="7" name="6 Rectángulo"/>
          <p:cNvSpPr/>
          <p:nvPr/>
        </p:nvSpPr>
        <p:spPr>
          <a:xfrm>
            <a:off x="2381224" y="3977350"/>
            <a:ext cx="71871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dirty="0"/>
              <a:t>Los riesgos deben ser determinados y tratados.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0"/>
          <p:cNvSpPr txBox="1">
            <a:spLocks noChangeArrowheads="1"/>
          </p:cNvSpPr>
          <p:nvPr/>
        </p:nvSpPr>
        <p:spPr bwMode="auto">
          <a:xfrm>
            <a:off x="3159125" y="2801938"/>
            <a:ext cx="5653088" cy="3693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b="1" dirty="0">
                <a:latin typeface="+mj-lt"/>
              </a:rPr>
              <a:t>CONSULTAS?</a:t>
            </a:r>
            <a:endParaRPr lang="es-ES" b="1" dirty="0">
              <a:latin typeface="+mj-lt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0"/>
          <p:cNvSpPr txBox="1">
            <a:spLocks noChangeArrowheads="1"/>
          </p:cNvSpPr>
          <p:nvPr/>
        </p:nvSpPr>
        <p:spPr bwMode="auto">
          <a:xfrm>
            <a:off x="3159125" y="2801938"/>
            <a:ext cx="5653088" cy="3693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b="1" dirty="0"/>
              <a:t>MUCHAS GRACIAS!</a:t>
            </a:r>
            <a:endParaRPr lang="es-ES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4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7"/>
          <p:cNvSpPr>
            <a:spLocks noChangeArrowheads="1"/>
          </p:cNvSpPr>
          <p:nvPr/>
        </p:nvSpPr>
        <p:spPr bwMode="auto">
          <a:xfrm>
            <a:off x="2895600" y="-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es-ES_tradnl" sz="2800" b="1" dirty="0">
                <a:solidFill>
                  <a:schemeClr val="tx2"/>
                </a:solidFill>
                <a:latin typeface="Arial" pitchFamily="34" charset="0"/>
              </a:rPr>
              <a:t>Evolución de la Gestión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2738414" y="1071546"/>
          <a:ext cx="6929486" cy="3103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Rectángulo"/>
          <p:cNvSpPr/>
          <p:nvPr/>
        </p:nvSpPr>
        <p:spPr>
          <a:xfrm>
            <a:off x="9157176" y="4429505"/>
            <a:ext cx="1510824" cy="14283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10490" tIns="110490" rIns="110490" bIns="110490" numCol="1" spcCol="1270" anchor="ctr" anchorCtr="0">
            <a:noAutofit/>
          </a:bodyPr>
          <a:lstStyle/>
          <a:p>
            <a:pPr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AR" sz="2900"/>
          </a:p>
        </p:txBody>
      </p:sp>
      <p:sp>
        <p:nvSpPr>
          <p:cNvPr id="10" name="9 Rectángulo redondeado"/>
          <p:cNvSpPr/>
          <p:nvPr/>
        </p:nvSpPr>
        <p:spPr>
          <a:xfrm>
            <a:off x="2881290" y="4572008"/>
            <a:ext cx="1285884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/>
              <a:t>Control de Calidad</a:t>
            </a:r>
            <a:endParaRPr lang="es-AR" sz="1500" b="1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4452926" y="4572008"/>
            <a:ext cx="1285884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/>
              <a:t>Control de Procesos</a:t>
            </a:r>
            <a:endParaRPr lang="es-AR" sz="1500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6024562" y="4572008"/>
            <a:ext cx="1285884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/>
              <a:t>Gestión de Calidad</a:t>
            </a:r>
            <a:endParaRPr lang="es-AR" sz="15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7524760" y="4572008"/>
            <a:ext cx="1428760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/>
              <a:t>Desarrollo Sostenible</a:t>
            </a:r>
            <a:endParaRPr lang="es-AR" sz="15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AsOne/>
      </p:bldGraphic>
      <p:bldP spid="10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74638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eaLnBrk="0" hangingPunct="0"/>
            <a:r>
              <a:rPr lang="es-AR" sz="2800" b="1" dirty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rPr>
              <a:t>QUE ES ISO 9000?</a:t>
            </a:r>
            <a:endParaRPr lang="es-ES" sz="2800" b="1" dirty="0">
              <a:solidFill>
                <a:schemeClr val="tx2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438400" y="1371600"/>
            <a:ext cx="7772400" cy="39370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s-AR" b="1">
                <a:solidFill>
                  <a:srgbClr val="000000"/>
                </a:solidFill>
                <a:latin typeface="Arial" charset="0"/>
              </a:rPr>
              <a:t>ISO 9000 es una norma de calidad diseñada por la Organización Internacional para la Estandarización (ISO) con el objeto de:</a:t>
            </a:r>
          </a:p>
          <a:p>
            <a:pPr>
              <a:spcBef>
                <a:spcPct val="0"/>
              </a:spcBef>
              <a:defRPr/>
            </a:pPr>
            <a:endParaRPr lang="es-AR" b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es-AR" b="1">
                <a:solidFill>
                  <a:srgbClr val="000000"/>
                </a:solidFill>
                <a:latin typeface="Arial" charset="0"/>
              </a:rPr>
              <a:t>Aumentar la satisfacción de los clientes (USUARIOS) de las organizaciones</a:t>
            </a:r>
          </a:p>
          <a:p>
            <a:pPr>
              <a:spcBef>
                <a:spcPct val="0"/>
              </a:spcBef>
              <a:defRPr/>
            </a:pPr>
            <a:endParaRPr lang="es-AR" b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es-AR" b="1">
                <a:solidFill>
                  <a:srgbClr val="000000"/>
                </a:solidFill>
                <a:latin typeface="Arial" charset="0"/>
              </a:rPr>
              <a:t>Aumentar la productividad de las organizaciones 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endParaRPr lang="es-AR" b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es-AR" b="1">
                <a:solidFill>
                  <a:srgbClr val="000000"/>
                </a:solidFill>
                <a:latin typeface="Arial" charset="0"/>
              </a:rPr>
              <a:t>Mejorar continuamente los procesos de las organizaciones y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endParaRPr lang="es-AR" b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es-AR" b="1">
                <a:solidFill>
                  <a:srgbClr val="000000"/>
                </a:solidFill>
                <a:latin typeface="Arial" charset="0"/>
              </a:rPr>
              <a:t>Reducir lo inconvenientes durante la prestación de los servicios de las  organizaciones </a:t>
            </a:r>
          </a:p>
          <a:p>
            <a:pPr>
              <a:spcBef>
                <a:spcPct val="0"/>
              </a:spcBef>
              <a:defRPr/>
            </a:pPr>
            <a:endParaRPr lang="es-AR" b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defRPr/>
            </a:pPr>
            <a:endParaRPr lang="es-ES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65439" y="5111751"/>
            <a:ext cx="5693675" cy="769441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GB" sz="2000" b="1"/>
              <a:t>Los productos </a:t>
            </a:r>
            <a:r>
              <a:rPr lang="en-GB" sz="2000" b="1" u="sng"/>
              <a:t>NO</a:t>
            </a:r>
            <a:r>
              <a:rPr lang="en-GB" sz="2000" b="1"/>
              <a:t> cumplen con las normas ISO 9000</a:t>
            </a:r>
          </a:p>
          <a:p>
            <a:pPr eaLnBrk="0" hangingPunct="0">
              <a:lnSpc>
                <a:spcPct val="110000"/>
              </a:lnSpc>
            </a:pPr>
            <a:r>
              <a:rPr lang="en-GB" sz="2000" b="1"/>
              <a:t>Las organizaciones </a:t>
            </a:r>
            <a:r>
              <a:rPr lang="en-GB" sz="2000" b="1" u="sng"/>
              <a:t>SI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es-ES" sz="2800" b="1" dirty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rPr>
              <a:t>Estructura de la norma ISO 9001</a:t>
            </a:r>
            <a:endParaRPr lang="es-AR" sz="2800" b="1" dirty="0">
              <a:solidFill>
                <a:schemeClr val="tx2"/>
              </a:solidFill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503712" y="1556792"/>
          <a:ext cx="555496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4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ISO 9001 (2015)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Ámbitos de aplicación 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Normativas de referencia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Términos y definiciones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Contexto de la organización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Liderazgo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Planificación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Soporte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Operación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Evaluación  del rendimiento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Mejora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r" eaLnBrk="0" hangingPunct="0"/>
            <a:r>
              <a:rPr lang="es-AR" sz="2800" b="1" dirty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rPr>
              <a:t>Principios de Gestión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Enfoque al cliente </a:t>
            </a:r>
          </a:p>
          <a:p>
            <a:r>
              <a:rPr lang="es-AR" b="1" dirty="0"/>
              <a:t>Liderazgo </a:t>
            </a:r>
          </a:p>
          <a:p>
            <a:r>
              <a:rPr lang="es-AR" b="1" dirty="0"/>
              <a:t>Compromiso de las personas </a:t>
            </a:r>
          </a:p>
          <a:p>
            <a:r>
              <a:rPr lang="es-AR" b="1" dirty="0"/>
              <a:t>Enfoque a procesos </a:t>
            </a:r>
          </a:p>
          <a:p>
            <a:r>
              <a:rPr lang="es-AR" b="1" dirty="0"/>
              <a:t>Mejora </a:t>
            </a:r>
          </a:p>
          <a:p>
            <a:r>
              <a:rPr lang="es-AR" b="1" dirty="0"/>
              <a:t>Toma de decisiones basada en la evidencia </a:t>
            </a:r>
          </a:p>
          <a:p>
            <a:r>
              <a:rPr lang="es-AR" b="1" dirty="0"/>
              <a:t>Gestión de las relaciones 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764704"/>
            <a:ext cx="8782050" cy="104775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lnSpc>
                <a:spcPct val="120000"/>
              </a:lnSpc>
              <a:spcAft>
                <a:spcPct val="50000"/>
              </a:spcAft>
            </a:pPr>
            <a:r>
              <a:rPr lang="en-GB" sz="2400" b="1" dirty="0">
                <a:solidFill>
                  <a:srgbClr val="000000"/>
                </a:solidFill>
              </a:rPr>
              <a:t>“PROCESO” </a:t>
            </a:r>
            <a:br>
              <a:rPr lang="en-GB" sz="2400" dirty="0">
                <a:solidFill>
                  <a:srgbClr val="000000"/>
                </a:solidFill>
              </a:rPr>
            </a:b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Actividad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que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transforma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entradas</a:t>
            </a:r>
            <a:r>
              <a:rPr lang="en-GB" sz="2400" dirty="0">
                <a:solidFill>
                  <a:srgbClr val="000000"/>
                </a:solidFill>
              </a:rPr>
              <a:t> en </a:t>
            </a:r>
            <a:r>
              <a:rPr lang="en-GB" sz="2400" dirty="0" err="1">
                <a:solidFill>
                  <a:srgbClr val="000000"/>
                </a:solidFill>
              </a:rPr>
              <a:t>salidas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agregando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valor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para</a:t>
            </a:r>
            <a:r>
              <a:rPr lang="en-GB" sz="2400" dirty="0">
                <a:solidFill>
                  <a:srgbClr val="000000"/>
                </a:solidFill>
              </a:rPr>
              <a:t> el </a:t>
            </a:r>
            <a:r>
              <a:rPr lang="en-GB" sz="2400" dirty="0" err="1">
                <a:solidFill>
                  <a:srgbClr val="000000"/>
                </a:solidFill>
              </a:rPr>
              <a:t>cliente</a:t>
            </a:r>
            <a:endParaRPr lang="en-GB" sz="2400" dirty="0">
              <a:solidFill>
                <a:srgbClr val="000000"/>
              </a:solidFill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4895850" y="3867150"/>
            <a:ext cx="2438400" cy="1905000"/>
          </a:xfrm>
          <a:prstGeom prst="flowChartProcess">
            <a:avLst/>
          </a:prstGeom>
          <a:solidFill>
            <a:srgbClr val="DDDDDD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GB" sz="2400" b="1"/>
              <a:t>Actividades</a:t>
            </a:r>
          </a:p>
          <a:p>
            <a:pPr algn="ctr">
              <a:lnSpc>
                <a:spcPct val="110000"/>
              </a:lnSpc>
              <a:spcAft>
                <a:spcPct val="20000"/>
              </a:spcAft>
            </a:pPr>
            <a:r>
              <a:rPr lang="en-GB" sz="2400" b="1"/>
              <a:t>de proceso</a:t>
            </a:r>
          </a:p>
          <a:p>
            <a:pPr algn="ctr">
              <a:lnSpc>
                <a:spcPct val="70000"/>
              </a:lnSpc>
              <a:spcAft>
                <a:spcPct val="20000"/>
              </a:spcAft>
            </a:pPr>
            <a:r>
              <a:rPr lang="en-GB" sz="2400" b="1"/>
              <a:t>+</a:t>
            </a:r>
          </a:p>
          <a:p>
            <a:pPr algn="ctr">
              <a:lnSpc>
                <a:spcPct val="70000"/>
              </a:lnSpc>
            </a:pPr>
            <a:r>
              <a:rPr lang="en-GB" sz="2400" b="1"/>
              <a:t>Recursos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33650" y="3825876"/>
            <a:ext cx="6934200" cy="1260475"/>
            <a:chOff x="636" y="2410"/>
            <a:chExt cx="4368" cy="79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36" y="2410"/>
              <a:ext cx="1104" cy="746"/>
              <a:chOff x="636" y="2386"/>
              <a:chExt cx="1104" cy="746"/>
            </a:xfrm>
          </p:grpSpPr>
          <p:sp>
            <p:nvSpPr>
              <p:cNvPr id="19468" name="AutoShape 6"/>
              <p:cNvSpPr>
                <a:spLocks noChangeArrowheads="1"/>
              </p:cNvSpPr>
              <p:nvPr/>
            </p:nvSpPr>
            <p:spPr bwMode="auto">
              <a:xfrm>
                <a:off x="780" y="2748"/>
                <a:ext cx="960" cy="384"/>
              </a:xfrm>
              <a:prstGeom prst="rightArrow">
                <a:avLst>
                  <a:gd name="adj1" fmla="val 50000"/>
                  <a:gd name="adj2" fmla="val 62500"/>
                </a:avLst>
              </a:prstGeom>
              <a:solidFill>
                <a:schemeClr val="tx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9469" name="Text Box 7"/>
              <p:cNvSpPr txBox="1">
                <a:spLocks noChangeArrowheads="1"/>
              </p:cNvSpPr>
              <p:nvPr/>
            </p:nvSpPr>
            <p:spPr bwMode="auto">
              <a:xfrm>
                <a:off x="636" y="2386"/>
                <a:ext cx="819" cy="29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b="1" dirty="0" err="1"/>
                  <a:t>Entradas</a:t>
                </a:r>
                <a:endParaRPr lang="en-GB" sz="2400" b="1" dirty="0"/>
              </a:p>
            </p:txBody>
          </p:sp>
        </p:grpSp>
        <p:sp>
          <p:nvSpPr>
            <p:cNvPr id="19466" name="AutoShape 8"/>
            <p:cNvSpPr>
              <a:spLocks noChangeArrowheads="1"/>
            </p:cNvSpPr>
            <p:nvPr/>
          </p:nvSpPr>
          <p:spPr bwMode="auto">
            <a:xfrm>
              <a:off x="4044" y="2820"/>
              <a:ext cx="960" cy="384"/>
            </a:xfrm>
            <a:prstGeom prst="rightArrow">
              <a:avLst>
                <a:gd name="adj1" fmla="val 50000"/>
                <a:gd name="adj2" fmla="val 62500"/>
              </a:avLst>
            </a:prstGeom>
            <a:solidFill>
              <a:srgbClr val="0099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7" name="Text Box 9"/>
            <p:cNvSpPr txBox="1">
              <a:spLocks noChangeArrowheads="1"/>
            </p:cNvSpPr>
            <p:nvPr/>
          </p:nvSpPr>
          <p:spPr bwMode="auto">
            <a:xfrm>
              <a:off x="3996" y="2458"/>
              <a:ext cx="677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2400" b="1" dirty="0" err="1"/>
                <a:t>Salidas</a:t>
              </a:r>
              <a:endParaRPr lang="en-GB" sz="2400" b="1" dirty="0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810251" y="2568576"/>
            <a:ext cx="3457575" cy="1108075"/>
            <a:chOff x="2700" y="1618"/>
            <a:chExt cx="2178" cy="698"/>
          </a:xfrm>
        </p:grpSpPr>
        <p:sp>
          <p:nvSpPr>
            <p:cNvPr id="19463" name="AutoShape 11"/>
            <p:cNvSpPr>
              <a:spLocks noChangeArrowheads="1"/>
            </p:cNvSpPr>
            <p:nvPr/>
          </p:nvSpPr>
          <p:spPr bwMode="auto">
            <a:xfrm>
              <a:off x="2700" y="1884"/>
              <a:ext cx="336" cy="432"/>
            </a:xfrm>
            <a:prstGeom prst="downArrow">
              <a:avLst>
                <a:gd name="adj1" fmla="val 50000"/>
                <a:gd name="adj2" fmla="val 32143"/>
              </a:avLst>
            </a:prstGeom>
            <a:solidFill>
              <a:srgbClr val="5F5F5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ES" sz="2400"/>
            </a:p>
          </p:txBody>
        </p:sp>
        <p:sp>
          <p:nvSpPr>
            <p:cNvPr id="19464" name="Text Box 12"/>
            <p:cNvSpPr txBox="1">
              <a:spLocks noChangeArrowheads="1"/>
            </p:cNvSpPr>
            <p:nvPr/>
          </p:nvSpPr>
          <p:spPr bwMode="auto">
            <a:xfrm>
              <a:off x="3084" y="1618"/>
              <a:ext cx="1794" cy="5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2400" b="1" dirty="0" err="1"/>
                <a:t>Controles</a:t>
              </a:r>
              <a:endParaRPr lang="en-GB" sz="2400" b="1" dirty="0"/>
            </a:p>
            <a:p>
              <a:r>
                <a:rPr lang="en-GB" sz="2400" dirty="0"/>
                <a:t>(</a:t>
              </a:r>
              <a:r>
                <a:rPr lang="en-GB" sz="2400" dirty="0" err="1"/>
                <a:t>ej</a:t>
              </a:r>
              <a:r>
                <a:rPr lang="en-GB" sz="2400" dirty="0"/>
                <a:t>.: </a:t>
              </a:r>
              <a:r>
                <a:rPr lang="en-GB" sz="2400" dirty="0" err="1"/>
                <a:t>procedimientos</a:t>
              </a:r>
              <a:r>
                <a:rPr lang="en-GB" sz="2400" dirty="0"/>
                <a:t>) </a:t>
              </a:r>
            </a:p>
          </p:txBody>
        </p:sp>
      </p:grp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24050" y="1143000"/>
            <a:ext cx="8458200" cy="6096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sz="2400" dirty="0" err="1">
                <a:solidFill>
                  <a:srgbClr val="000000"/>
                </a:solidFill>
                <a:latin typeface="Arial" charset="0"/>
              </a:rPr>
              <a:t>Identificar</a:t>
            </a:r>
            <a:r>
              <a:rPr lang="en-GB" sz="2400" dirty="0">
                <a:solidFill>
                  <a:srgbClr val="000000"/>
                </a:solidFill>
                <a:latin typeface="Arial" charset="0"/>
              </a:rPr>
              <a:t> y </a:t>
            </a:r>
            <a:r>
              <a:rPr lang="en-GB" sz="2400" dirty="0" err="1">
                <a:solidFill>
                  <a:srgbClr val="000000"/>
                </a:solidFill>
                <a:latin typeface="Arial" charset="0"/>
              </a:rPr>
              <a:t>administrar</a:t>
            </a:r>
            <a:r>
              <a:rPr lang="en-GB" sz="2400" dirty="0">
                <a:solidFill>
                  <a:srgbClr val="000000"/>
                </a:solidFill>
                <a:latin typeface="Arial" charset="0"/>
              </a:rPr>
              <a:t> la </a:t>
            </a:r>
            <a:r>
              <a:rPr lang="en-GB" sz="2400" dirty="0" err="1">
                <a:solidFill>
                  <a:srgbClr val="000000"/>
                </a:solidFill>
                <a:latin typeface="Arial" charset="0"/>
              </a:rPr>
              <a:t>secuencia</a:t>
            </a:r>
            <a:r>
              <a:rPr lang="en-GB" sz="2400" dirty="0">
                <a:solidFill>
                  <a:srgbClr val="000000"/>
                </a:solidFill>
                <a:latin typeface="Arial" charset="0"/>
              </a:rPr>
              <a:t> e </a:t>
            </a:r>
            <a:r>
              <a:rPr lang="en-GB" sz="2400" dirty="0" err="1">
                <a:solidFill>
                  <a:srgbClr val="000000"/>
                </a:solidFill>
                <a:latin typeface="Arial" charset="0"/>
              </a:rPr>
              <a:t>interacciones</a:t>
            </a:r>
            <a:endParaRPr lang="en-GB" dirty="0"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752600" y="4953001"/>
            <a:ext cx="2362200" cy="1209675"/>
          </a:xfrm>
          <a:prstGeom prst="rect">
            <a:avLst/>
          </a:prstGeom>
          <a:solidFill>
            <a:srgbClr val="DDDDDD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GB" sz="2200"/>
              <a:t>Entrada</a:t>
            </a:r>
          </a:p>
          <a:p>
            <a:pPr>
              <a:lnSpc>
                <a:spcPct val="110000"/>
              </a:lnSpc>
            </a:pPr>
            <a:r>
              <a:rPr lang="en-GB" sz="2200"/>
              <a:t>Salida</a:t>
            </a:r>
          </a:p>
          <a:p>
            <a:pPr>
              <a:lnSpc>
                <a:spcPct val="110000"/>
              </a:lnSpc>
            </a:pPr>
            <a:r>
              <a:rPr lang="en-GB" sz="2200"/>
              <a:t>Controles</a:t>
            </a:r>
            <a:endParaRPr lang="en-GB" sz="2200" b="1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3429000" y="50292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3429000" y="54102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009999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3429000" y="57912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FF3399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162800" y="3467100"/>
            <a:ext cx="3238500" cy="2305050"/>
            <a:chOff x="3552" y="2184"/>
            <a:chExt cx="2040" cy="1452"/>
          </a:xfrm>
        </p:grpSpPr>
        <p:sp>
          <p:nvSpPr>
            <p:cNvPr id="20506" name="AutoShape 8"/>
            <p:cNvSpPr>
              <a:spLocks noChangeArrowheads="1"/>
            </p:cNvSpPr>
            <p:nvPr/>
          </p:nvSpPr>
          <p:spPr bwMode="auto">
            <a:xfrm>
              <a:off x="4008" y="2580"/>
              <a:ext cx="1104" cy="672"/>
            </a:xfrm>
            <a:prstGeom prst="flowChartProcess">
              <a:avLst/>
            </a:prstGeom>
            <a:solidFill>
              <a:srgbClr val="DDDDDD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lnSpc>
                  <a:spcPct val="130000"/>
                </a:lnSpc>
              </a:pPr>
              <a:r>
                <a:rPr lang="en-GB" sz="2400" b="1"/>
                <a:t>Proceso</a:t>
              </a:r>
            </a:p>
            <a:p>
              <a:pPr algn="ctr">
                <a:lnSpc>
                  <a:spcPct val="130000"/>
                </a:lnSpc>
              </a:pPr>
              <a:r>
                <a:rPr lang="en-GB" sz="2400" b="1"/>
                <a:t>D</a:t>
              </a:r>
            </a:p>
          </p:txBody>
        </p:sp>
        <p:sp>
          <p:nvSpPr>
            <p:cNvPr id="20507" name="AutoShape 9"/>
            <p:cNvSpPr>
              <a:spLocks noChangeArrowheads="1"/>
            </p:cNvSpPr>
            <p:nvPr/>
          </p:nvSpPr>
          <p:spPr bwMode="auto">
            <a:xfrm>
              <a:off x="5160" y="2772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0099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508" name="AutoShape 10"/>
            <p:cNvSpPr>
              <a:spLocks noChangeArrowheads="1"/>
            </p:cNvSpPr>
            <p:nvPr/>
          </p:nvSpPr>
          <p:spPr bwMode="auto">
            <a:xfrm>
              <a:off x="3552" y="2772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FFFF00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509" name="AutoShape 11"/>
            <p:cNvSpPr>
              <a:spLocks noChangeArrowheads="1"/>
            </p:cNvSpPr>
            <p:nvPr/>
          </p:nvSpPr>
          <p:spPr bwMode="auto">
            <a:xfrm>
              <a:off x="4440" y="3300"/>
              <a:ext cx="240" cy="336"/>
            </a:xfrm>
            <a:prstGeom prst="upArrow">
              <a:avLst>
                <a:gd name="adj1" fmla="val 50000"/>
                <a:gd name="adj2" fmla="val 35000"/>
              </a:avLst>
            </a:prstGeom>
            <a:solidFill>
              <a:srgbClr val="FF33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510" name="AutoShape 12"/>
            <p:cNvSpPr>
              <a:spLocks noChangeArrowheads="1"/>
            </p:cNvSpPr>
            <p:nvPr/>
          </p:nvSpPr>
          <p:spPr bwMode="auto">
            <a:xfrm>
              <a:off x="4440" y="2184"/>
              <a:ext cx="240" cy="336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FFFF00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810000" y="2895600"/>
            <a:ext cx="3276600" cy="2895600"/>
            <a:chOff x="1440" y="1824"/>
            <a:chExt cx="2064" cy="1824"/>
          </a:xfrm>
        </p:grpSpPr>
        <p:sp>
          <p:nvSpPr>
            <p:cNvPr id="20500" name="AutoShape 15"/>
            <p:cNvSpPr>
              <a:spLocks noChangeArrowheads="1"/>
            </p:cNvSpPr>
            <p:nvPr/>
          </p:nvSpPr>
          <p:spPr bwMode="auto">
            <a:xfrm>
              <a:off x="3072" y="2772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0099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501" name="AutoShape 16"/>
            <p:cNvSpPr>
              <a:spLocks noChangeArrowheads="1"/>
            </p:cNvSpPr>
            <p:nvPr/>
          </p:nvSpPr>
          <p:spPr bwMode="auto">
            <a:xfrm>
              <a:off x="1920" y="2580"/>
              <a:ext cx="1104" cy="672"/>
            </a:xfrm>
            <a:prstGeom prst="flowChartProcess">
              <a:avLst/>
            </a:prstGeom>
            <a:solidFill>
              <a:srgbClr val="DDDDDD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lnSpc>
                  <a:spcPct val="130000"/>
                </a:lnSpc>
              </a:pPr>
              <a:r>
                <a:rPr lang="en-GB" sz="2400" b="1"/>
                <a:t>Proceso</a:t>
              </a:r>
            </a:p>
            <a:p>
              <a:pPr algn="ctr">
                <a:lnSpc>
                  <a:spcPct val="130000"/>
                </a:lnSpc>
              </a:pPr>
              <a:r>
                <a:rPr lang="en-GB" sz="2400" b="1"/>
                <a:t>B</a:t>
              </a:r>
            </a:p>
          </p:txBody>
        </p:sp>
        <p:sp>
          <p:nvSpPr>
            <p:cNvPr id="20502" name="AutoShape 17"/>
            <p:cNvSpPr>
              <a:spLocks noChangeArrowheads="1"/>
            </p:cNvSpPr>
            <p:nvPr/>
          </p:nvSpPr>
          <p:spPr bwMode="auto">
            <a:xfrm>
              <a:off x="1440" y="2772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FFFF00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503" name="AutoShape 18"/>
            <p:cNvSpPr>
              <a:spLocks noChangeArrowheads="1"/>
            </p:cNvSpPr>
            <p:nvPr/>
          </p:nvSpPr>
          <p:spPr bwMode="auto">
            <a:xfrm rot="5356686">
              <a:off x="2076" y="1812"/>
              <a:ext cx="360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0 w 21600"/>
                <a:gd name="T13" fmla="*/ 2925 h 21600"/>
                <a:gd name="T14" fmla="*/ 18240 w 21600"/>
                <a:gd name="T15" fmla="*/ 92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0099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AR" sz="2400"/>
            </a:p>
          </p:txBody>
        </p:sp>
        <p:sp>
          <p:nvSpPr>
            <p:cNvPr id="20504" name="AutoShape 19"/>
            <p:cNvSpPr>
              <a:spLocks noChangeArrowheads="1"/>
            </p:cNvSpPr>
            <p:nvPr/>
          </p:nvSpPr>
          <p:spPr bwMode="auto">
            <a:xfrm>
              <a:off x="2208" y="2208"/>
              <a:ext cx="240" cy="336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hlink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505" name="AutoShape 20"/>
            <p:cNvSpPr>
              <a:spLocks noChangeArrowheads="1"/>
            </p:cNvSpPr>
            <p:nvPr/>
          </p:nvSpPr>
          <p:spPr bwMode="auto">
            <a:xfrm>
              <a:off x="2340" y="3312"/>
              <a:ext cx="240" cy="336"/>
            </a:xfrm>
            <a:prstGeom prst="upArrow">
              <a:avLst>
                <a:gd name="adj1" fmla="val 50000"/>
                <a:gd name="adj2" fmla="val 35000"/>
              </a:avLst>
            </a:prstGeom>
            <a:solidFill>
              <a:srgbClr val="FF33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228850" y="1752600"/>
            <a:ext cx="3295650" cy="1676400"/>
            <a:chOff x="444" y="1104"/>
            <a:chExt cx="2076" cy="1056"/>
          </a:xfrm>
        </p:grpSpPr>
        <p:sp>
          <p:nvSpPr>
            <p:cNvPr id="20496" name="AutoShape 22"/>
            <p:cNvSpPr>
              <a:spLocks noChangeArrowheads="1"/>
            </p:cNvSpPr>
            <p:nvPr/>
          </p:nvSpPr>
          <p:spPr bwMode="auto">
            <a:xfrm>
              <a:off x="912" y="1488"/>
              <a:ext cx="1104" cy="672"/>
            </a:xfrm>
            <a:prstGeom prst="flowChartProcess">
              <a:avLst/>
            </a:prstGeom>
            <a:solidFill>
              <a:srgbClr val="DDDDDD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lnSpc>
                  <a:spcPct val="130000"/>
                </a:lnSpc>
              </a:pPr>
              <a:r>
                <a:rPr lang="en-GB" sz="2400" b="1" dirty="0" err="1"/>
                <a:t>Proceso</a:t>
              </a:r>
              <a:endParaRPr lang="en-GB" sz="2400" b="1" dirty="0"/>
            </a:p>
            <a:p>
              <a:pPr algn="ctr">
                <a:lnSpc>
                  <a:spcPct val="130000"/>
                </a:lnSpc>
              </a:pPr>
              <a:r>
                <a:rPr lang="en-GB" sz="2400" b="1" dirty="0"/>
                <a:t>A</a:t>
              </a:r>
            </a:p>
          </p:txBody>
        </p:sp>
        <p:sp>
          <p:nvSpPr>
            <p:cNvPr id="20497" name="AutoShape 23"/>
            <p:cNvSpPr>
              <a:spLocks noChangeArrowheads="1"/>
            </p:cNvSpPr>
            <p:nvPr/>
          </p:nvSpPr>
          <p:spPr bwMode="auto">
            <a:xfrm>
              <a:off x="1344" y="1104"/>
              <a:ext cx="240" cy="336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FF33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498" name="AutoShape 24"/>
            <p:cNvSpPr>
              <a:spLocks noChangeArrowheads="1"/>
            </p:cNvSpPr>
            <p:nvPr/>
          </p:nvSpPr>
          <p:spPr bwMode="auto">
            <a:xfrm>
              <a:off x="444" y="1680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FFFF00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499" name="AutoShape 25"/>
            <p:cNvSpPr>
              <a:spLocks noChangeArrowheads="1"/>
            </p:cNvSpPr>
            <p:nvPr/>
          </p:nvSpPr>
          <p:spPr bwMode="auto">
            <a:xfrm>
              <a:off x="2088" y="1560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0099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676900" y="1752600"/>
            <a:ext cx="3276600" cy="1676400"/>
            <a:chOff x="2616" y="1104"/>
            <a:chExt cx="2064" cy="1056"/>
          </a:xfrm>
        </p:grpSpPr>
        <p:sp>
          <p:nvSpPr>
            <p:cNvPr id="20492" name="AutoShape 27"/>
            <p:cNvSpPr>
              <a:spLocks noChangeArrowheads="1"/>
            </p:cNvSpPr>
            <p:nvPr/>
          </p:nvSpPr>
          <p:spPr bwMode="auto">
            <a:xfrm rot="5356686">
              <a:off x="4308" y="1764"/>
              <a:ext cx="360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0 w 21600"/>
                <a:gd name="T13" fmla="*/ 2925 h 21600"/>
                <a:gd name="T14" fmla="*/ 18240 w 21600"/>
                <a:gd name="T15" fmla="*/ 92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0099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AR" sz="2400"/>
            </a:p>
          </p:txBody>
        </p:sp>
        <p:sp>
          <p:nvSpPr>
            <p:cNvPr id="20493" name="AutoShape 28"/>
            <p:cNvSpPr>
              <a:spLocks noChangeArrowheads="1"/>
            </p:cNvSpPr>
            <p:nvPr/>
          </p:nvSpPr>
          <p:spPr bwMode="auto">
            <a:xfrm>
              <a:off x="3120" y="1488"/>
              <a:ext cx="1104" cy="672"/>
            </a:xfrm>
            <a:prstGeom prst="flowChartProcess">
              <a:avLst/>
            </a:prstGeom>
            <a:solidFill>
              <a:srgbClr val="DDDDDD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lnSpc>
                  <a:spcPct val="130000"/>
                </a:lnSpc>
              </a:pPr>
              <a:r>
                <a:rPr lang="en-GB" sz="2400" b="1"/>
                <a:t>Proceso</a:t>
              </a:r>
            </a:p>
            <a:p>
              <a:pPr algn="ctr">
                <a:lnSpc>
                  <a:spcPct val="130000"/>
                </a:lnSpc>
              </a:pPr>
              <a:r>
                <a:rPr lang="en-GB" sz="2400" b="1"/>
                <a:t>C</a:t>
              </a:r>
            </a:p>
          </p:txBody>
        </p:sp>
        <p:sp>
          <p:nvSpPr>
            <p:cNvPr id="20494" name="AutoShape 29"/>
            <p:cNvSpPr>
              <a:spLocks noChangeArrowheads="1"/>
            </p:cNvSpPr>
            <p:nvPr/>
          </p:nvSpPr>
          <p:spPr bwMode="auto">
            <a:xfrm>
              <a:off x="3552" y="1104"/>
              <a:ext cx="240" cy="336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FF3399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  <p:sp>
          <p:nvSpPr>
            <p:cNvPr id="20495" name="AutoShape 30"/>
            <p:cNvSpPr>
              <a:spLocks noChangeArrowheads="1"/>
            </p:cNvSpPr>
            <p:nvPr/>
          </p:nvSpPr>
          <p:spPr bwMode="auto">
            <a:xfrm>
              <a:off x="2616" y="1560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FFFF00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s-ES" sz="2400"/>
            </a:p>
          </p:txBody>
        </p:sp>
      </p:grp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2063552" y="260648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r" eaLnBrk="0" hangingPunct="0">
              <a:spcBef>
                <a:spcPct val="0"/>
              </a:spcBef>
              <a:defRPr/>
            </a:pPr>
            <a:r>
              <a:rPr lang="en-GB" sz="2800" b="1" dirty="0" err="1">
                <a:solidFill>
                  <a:schemeClr val="tx2"/>
                </a:solidFill>
                <a:latin typeface="Arial" pitchFamily="34" charset="0"/>
              </a:rPr>
              <a:t>Enfoque</a:t>
            </a:r>
            <a:r>
              <a:rPr lang="en-GB" sz="2800" b="1" dirty="0">
                <a:solidFill>
                  <a:schemeClr val="tx2"/>
                </a:solidFill>
                <a:latin typeface="Arial" pitchFamily="34" charset="0"/>
              </a:rPr>
              <a:t> de </a:t>
            </a:r>
            <a:r>
              <a:rPr lang="en-GB" sz="2800" b="1" dirty="0" err="1">
                <a:solidFill>
                  <a:schemeClr val="tx2"/>
                </a:solidFill>
                <a:latin typeface="Arial" pitchFamily="34" charset="0"/>
              </a:rPr>
              <a:t>procesos</a:t>
            </a:r>
            <a:endParaRPr lang="en-GB" sz="2800" b="1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309786" y="71422"/>
            <a:ext cx="835821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endParaRPr lang="es-ES" sz="2800" b="1" dirty="0">
              <a:solidFill>
                <a:schemeClr val="tx2"/>
              </a:solidFill>
              <a:latin typeface="Arial" pitchFamily="34" charset="0"/>
            </a:endParaRPr>
          </a:p>
          <a:p>
            <a:pPr algn="ctr" eaLnBrk="0" hangingPunct="0"/>
            <a:r>
              <a:rPr lang="es-ES" sz="2800" b="1" dirty="0">
                <a:solidFill>
                  <a:schemeClr val="tx2"/>
                </a:solidFill>
                <a:latin typeface="Arial" pitchFamily="34" charset="0"/>
              </a:rPr>
              <a:t>Consideraciones relevantes de la versión 2015</a:t>
            </a:r>
            <a:endParaRPr lang="es-AR" sz="2800" b="1" dirty="0">
              <a:solidFill>
                <a:schemeClr val="tx2"/>
              </a:solidFill>
              <a:latin typeface="Arial" pitchFamily="34" charset="0"/>
            </a:endParaRPr>
          </a:p>
          <a:p>
            <a:pPr algn="r" eaLnBrk="0" hangingPunct="0"/>
            <a:endParaRPr lang="es-ES_tradnl" sz="28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738415" y="1643050"/>
            <a:ext cx="5032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Énfasis en el pensamiento basado en el riesgo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738414" y="2071679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Mayor énfasis en el logro de Objetivos para la organización y sus Usuarios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738414" y="2786058"/>
            <a:ext cx="628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Aumento en la flexibilidad en el uso de la documentación 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2738414" y="3286124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Más amigable para las organizaciones de “servicio“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2738414" y="3929066"/>
            <a:ext cx="600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Mayor énfasis en el contexto de la organización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2752538" y="4500570"/>
            <a:ext cx="3890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Deben definirse los límites del SGC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2738414" y="4929199"/>
            <a:ext cx="6000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Pensamiento basado en el riesgo a lo largo de la norma reemplaza la cláusula de acciones preventivas 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2"/>
            <a:ext cx="1055440" cy="105544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455</TotalTime>
  <Words>1001</Words>
  <Application>Microsoft Office PowerPoint</Application>
  <PresentationFormat>Panorámica</PresentationFormat>
  <Paragraphs>342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7" baseType="lpstr">
      <vt:lpstr>Arial</vt:lpstr>
      <vt:lpstr>Calibri</vt:lpstr>
      <vt:lpstr>Monotype Sorts</vt:lpstr>
      <vt:lpstr>Times New Roman</vt:lpstr>
      <vt:lpstr>Trebuchet MS</vt:lpstr>
      <vt:lpstr>Wingdings</vt:lpstr>
      <vt:lpstr>Wingdings 3</vt:lpstr>
      <vt:lpstr>Faceta</vt:lpstr>
      <vt:lpstr>Presentación de PowerPoint</vt:lpstr>
      <vt:lpstr>Presentación de PowerPoint</vt:lpstr>
      <vt:lpstr>Presentación de PowerPoint</vt:lpstr>
      <vt:lpstr>QUE ES ISO 9000?</vt:lpstr>
      <vt:lpstr>Estructura de la norma ISO 9001</vt:lpstr>
      <vt:lpstr>Principios de Gestión</vt:lpstr>
      <vt:lpstr>“PROCESO”   Actividad que transforma entradas en salidas agregando valor para el cliente</vt:lpstr>
      <vt:lpstr>Identificar y administrar la secuencia e interacciones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home</dc:creator>
  <cp:lastModifiedBy>home</cp:lastModifiedBy>
  <cp:revision>47</cp:revision>
  <dcterms:created xsi:type="dcterms:W3CDTF">2015-04-29T14:06:10Z</dcterms:created>
  <dcterms:modified xsi:type="dcterms:W3CDTF">2017-06-12T13:56:20Z</dcterms:modified>
</cp:coreProperties>
</file>